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74" r:id="rId4"/>
    <p:sldId id="258" r:id="rId5"/>
    <p:sldId id="259" r:id="rId6"/>
    <p:sldId id="261" r:id="rId7"/>
    <p:sldId id="262" r:id="rId8"/>
    <p:sldId id="260" r:id="rId9"/>
    <p:sldId id="263" r:id="rId10"/>
    <p:sldId id="268" r:id="rId11"/>
    <p:sldId id="264" r:id="rId12"/>
    <p:sldId id="269" r:id="rId13"/>
    <p:sldId id="271" r:id="rId14"/>
    <p:sldId id="272" r:id="rId15"/>
    <p:sldId id="270" r:id="rId16"/>
    <p:sldId id="273" r:id="rId17"/>
    <p:sldId id="265" r:id="rId18"/>
    <p:sldId id="266" r:id="rId19"/>
    <p:sldId id="26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75" autoAdjust="0"/>
    <p:restoredTop sz="75180" autoAdjust="0"/>
  </p:normalViewPr>
  <p:slideViewPr>
    <p:cSldViewPr snapToGrid="0">
      <p:cViewPr varScale="1">
        <p:scale>
          <a:sx n="84" d="100"/>
          <a:sy n="84" d="100"/>
        </p:scale>
        <p:origin x="172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FAF26-C7D5-4DC6-ADF4-A5CF9065F1C8}" type="datetimeFigureOut">
              <a:rPr lang="en-US" smtClean="0"/>
              <a:t>1/10/2025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69C2B5-B0D1-4FA8-B39E-31549DE01D02}" type="slidenum">
              <a:rPr lang="en-US" smtClean="0"/>
              <a:t>‹#›</a:t>
            </a:fld>
            <a:endParaRPr lang="en-US"/>
          </a:p>
        </p:txBody>
      </p:sp>
    </p:spTree>
    <p:extLst>
      <p:ext uri="{BB962C8B-B14F-4D97-AF65-F5344CB8AC3E}">
        <p14:creationId xmlns:p14="http://schemas.microsoft.com/office/powerpoint/2010/main" val="627992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Context</a:t>
            </a:r>
            <a:endParaRPr lang="en-US" dirty="0"/>
          </a:p>
          <a:p>
            <a:r>
              <a:rPr lang="en-US" i="1" dirty="0"/>
              <a:t>NYC schools operate in a complex urban environment</a:t>
            </a:r>
            <a:endParaRPr lang="en-US" dirty="0"/>
          </a:p>
          <a:p>
            <a:pPr lvl="1">
              <a:buFont typeface="Arial" panose="020B0604020202020204" pitchFamily="34" charset="0"/>
              <a:buChar char="•"/>
            </a:pPr>
            <a:r>
              <a:rPr lang="en-US" dirty="0"/>
              <a:t>Multiple overlapping noise sources: traffic, construction, emergency vehicles</a:t>
            </a:r>
          </a:p>
          <a:p>
            <a:pPr lvl="1">
              <a:buFont typeface="Arial" panose="020B0604020202020204" pitchFamily="34" charset="0"/>
              <a:buChar char="•"/>
            </a:pPr>
            <a:r>
              <a:rPr lang="en-US" dirty="0"/>
              <a:t>Schools often near major transportation routes</a:t>
            </a:r>
          </a:p>
          <a:p>
            <a:pPr lvl="1">
              <a:buFont typeface="Arial" panose="020B0604020202020204" pitchFamily="34" charset="0"/>
              <a:buChar char="•"/>
            </a:pPr>
            <a:r>
              <a:rPr lang="en-US" dirty="0"/>
              <a:t>Mix of residential and commercial areas</a:t>
            </a:r>
          </a:p>
          <a:p>
            <a:pPr lvl="1">
              <a:buFont typeface="Arial" panose="020B0604020202020204" pitchFamily="34" charset="0"/>
              <a:buChar char="•"/>
            </a:pPr>
            <a:r>
              <a:rPr lang="en-US" dirty="0"/>
              <a:t>Dense urban infrastructure affects noise patterns</a:t>
            </a:r>
          </a:p>
          <a:p>
            <a:pPr lvl="1">
              <a:buFont typeface="Arial" panose="020B0604020202020204" pitchFamily="34" charset="0"/>
              <a:buChar char="•"/>
            </a:pPr>
            <a:r>
              <a:rPr lang="en-US" dirty="0"/>
              <a:t>Diverse neighborhood characteristics</a:t>
            </a:r>
          </a:p>
          <a:p>
            <a:r>
              <a:rPr lang="en-US" i="1" dirty="0"/>
              <a:t>Over 1,800 schools serving 1.1 million students</a:t>
            </a:r>
            <a:endParaRPr lang="en-US" dirty="0"/>
          </a:p>
          <a:p>
            <a:pPr lvl="1">
              <a:buFont typeface="Arial" panose="020B0604020202020204" pitchFamily="34" charset="0"/>
              <a:buChar char="•"/>
            </a:pPr>
            <a:r>
              <a:rPr lang="en-US" dirty="0"/>
              <a:t>Largest public school system in US</a:t>
            </a:r>
          </a:p>
          <a:p>
            <a:pPr lvl="1">
              <a:buFont typeface="Arial" panose="020B0604020202020204" pitchFamily="34" charset="0"/>
              <a:buChar char="•"/>
            </a:pPr>
            <a:r>
              <a:rPr lang="en-US" dirty="0"/>
              <a:t>Wide range of building types and ages</a:t>
            </a:r>
          </a:p>
          <a:p>
            <a:pPr lvl="1">
              <a:buFont typeface="Arial" panose="020B0604020202020204" pitchFamily="34" charset="0"/>
              <a:buChar char="•"/>
            </a:pPr>
            <a:r>
              <a:rPr lang="en-US" dirty="0"/>
              <a:t>Varied proximity to noise sources</a:t>
            </a:r>
          </a:p>
          <a:p>
            <a:pPr lvl="1">
              <a:buFont typeface="Arial" panose="020B0604020202020204" pitchFamily="34" charset="0"/>
              <a:buChar char="•"/>
            </a:pPr>
            <a:r>
              <a:rPr lang="en-US" dirty="0"/>
              <a:t>Diverse student population</a:t>
            </a:r>
          </a:p>
          <a:p>
            <a:pPr lvl="1">
              <a:buFont typeface="Arial" panose="020B0604020202020204" pitchFamily="34" charset="0"/>
              <a:buChar char="•"/>
            </a:pPr>
            <a:r>
              <a:rPr lang="en-US" dirty="0"/>
              <a:t>Different grade levels and programs</a:t>
            </a:r>
          </a:p>
          <a:p>
            <a:r>
              <a:rPr lang="en-US" i="1" dirty="0"/>
              <a:t>Previous studies haven't examined different noise types</a:t>
            </a:r>
            <a:endParaRPr lang="en-US" dirty="0"/>
          </a:p>
          <a:p>
            <a:pPr lvl="1">
              <a:buFont typeface="Arial" panose="020B0604020202020204" pitchFamily="34" charset="0"/>
              <a:buChar char="•"/>
            </a:pPr>
            <a:r>
              <a:rPr lang="en-US" dirty="0"/>
              <a:t>Past research focused on overall noise levels</a:t>
            </a:r>
          </a:p>
          <a:p>
            <a:pPr lvl="1">
              <a:buFont typeface="Arial" panose="020B0604020202020204" pitchFamily="34" charset="0"/>
              <a:buChar char="•"/>
            </a:pPr>
            <a:r>
              <a:rPr lang="en-US" dirty="0"/>
              <a:t>Lacked differentiation between noise sources</a:t>
            </a:r>
          </a:p>
          <a:p>
            <a:pPr lvl="1">
              <a:buFont typeface="Arial" panose="020B0604020202020204" pitchFamily="34" charset="0"/>
              <a:buChar char="•"/>
            </a:pPr>
            <a:r>
              <a:rPr lang="en-US" dirty="0"/>
              <a:t>Didn't consider timing of different noises</a:t>
            </a:r>
          </a:p>
          <a:p>
            <a:pPr lvl="1">
              <a:buFont typeface="Arial" panose="020B0604020202020204" pitchFamily="34" charset="0"/>
              <a:buChar char="•"/>
            </a:pPr>
            <a:r>
              <a:rPr lang="en-US" dirty="0"/>
              <a:t>Missing analysis of specific impacts</a:t>
            </a:r>
          </a:p>
          <a:p>
            <a:pPr lvl="1">
              <a:buFont typeface="Arial" panose="020B0604020202020204" pitchFamily="34" charset="0"/>
              <a:buChar char="•"/>
            </a:pPr>
            <a:r>
              <a:rPr lang="en-US" dirty="0"/>
              <a:t>Gap in understanding noise type effects</a:t>
            </a:r>
          </a:p>
          <a:p>
            <a:r>
              <a:rPr lang="en-US" b="1" dirty="0"/>
              <a:t>Success Metrics</a:t>
            </a:r>
            <a:endParaRPr lang="en-US" dirty="0"/>
          </a:p>
          <a:p>
            <a:r>
              <a:rPr lang="en-US" i="1" dirty="0"/>
              <a:t>Model performance</a:t>
            </a:r>
            <a:endParaRPr lang="en-US" dirty="0"/>
          </a:p>
          <a:p>
            <a:pPr lvl="1">
              <a:buFont typeface="Arial" panose="020B0604020202020204" pitchFamily="34" charset="0"/>
              <a:buChar char="•"/>
            </a:pPr>
            <a:r>
              <a:rPr lang="en-US" dirty="0"/>
              <a:t>Cross-validation score of 0.892 shows robust performance</a:t>
            </a:r>
          </a:p>
          <a:p>
            <a:pPr lvl="1">
              <a:buFont typeface="Arial" panose="020B0604020202020204" pitchFamily="34" charset="0"/>
              <a:buChar char="•"/>
            </a:pPr>
            <a:r>
              <a:rPr lang="en-US" dirty="0"/>
              <a:t>F1 Score of 0.916 indicates balanced predictions</a:t>
            </a:r>
          </a:p>
          <a:p>
            <a:pPr lvl="1">
              <a:buFont typeface="Arial" panose="020B0604020202020204" pitchFamily="34" charset="0"/>
              <a:buChar char="•"/>
            </a:pPr>
            <a:r>
              <a:rPr lang="en-US" dirty="0"/>
              <a:t>Accuracy of 0.91 demonstrates reliable results</a:t>
            </a:r>
          </a:p>
          <a:p>
            <a:pPr>
              <a:buFont typeface="Arial" panose="020B0604020202020204" pitchFamily="34" charset="0"/>
              <a:buChar char="•"/>
            </a:pPr>
            <a:r>
              <a:rPr lang="en-US" dirty="0"/>
              <a:t>Consistent performance across different data subsets</a:t>
            </a:r>
          </a:p>
          <a:p>
            <a:pPr>
              <a:buFont typeface="Arial" panose="020B0604020202020204" pitchFamily="34" charset="0"/>
              <a:buChar char="•"/>
            </a:pPr>
            <a:r>
              <a:rPr lang="en-US" dirty="0"/>
              <a:t>Outperformed alternative models tested</a:t>
            </a:r>
          </a:p>
          <a:p>
            <a:r>
              <a:rPr lang="en-US" i="1" dirty="0"/>
              <a:t>Identification of most influential noise factors</a:t>
            </a:r>
            <a:endParaRPr lang="en-US" dirty="0"/>
          </a:p>
          <a:p>
            <a:pPr>
              <a:buFont typeface="Arial" panose="020B0604020202020204" pitchFamily="34" charset="0"/>
              <a:buChar char="•"/>
            </a:pPr>
            <a:r>
              <a:rPr lang="en-US" dirty="0"/>
              <a:t>Alert signals showed positive correlation (1.530)</a:t>
            </a:r>
          </a:p>
          <a:p>
            <a:pPr>
              <a:buFont typeface="Arial" panose="020B0604020202020204" pitchFamily="34" charset="0"/>
              <a:buChar char="•"/>
            </a:pPr>
            <a:r>
              <a:rPr lang="en-US" dirty="0"/>
              <a:t>Engine noise had moderate positive impact (1.067)</a:t>
            </a:r>
          </a:p>
          <a:p>
            <a:pPr>
              <a:buFont typeface="Arial" panose="020B0604020202020204" pitchFamily="34" charset="0"/>
              <a:buChar char="•"/>
            </a:pPr>
            <a:r>
              <a:rPr lang="en-US" dirty="0"/>
              <a:t>Music showed strong negative correlation (-2.080)</a:t>
            </a:r>
          </a:p>
          <a:p>
            <a:pPr>
              <a:buFont typeface="Arial" panose="020B0604020202020204" pitchFamily="34" charset="0"/>
              <a:buChar char="•"/>
            </a:pPr>
            <a:r>
              <a:rPr lang="en-US" dirty="0"/>
              <a:t>Dog presence negatively correlated (-1.581)</a:t>
            </a:r>
          </a:p>
          <a:p>
            <a:pPr>
              <a:buFont typeface="Arial" panose="020B0604020202020204" pitchFamily="34" charset="0"/>
              <a:buChar char="•"/>
            </a:pPr>
            <a:r>
              <a:rPr lang="en-US" dirty="0"/>
              <a:t>Clear hierarchy of noise impacts emerged</a:t>
            </a:r>
          </a:p>
          <a:p>
            <a:r>
              <a:rPr lang="en-US" i="1" dirty="0"/>
              <a:t>Clear patterns in noise-achievement relationships</a:t>
            </a:r>
            <a:endParaRPr lang="en-US" dirty="0"/>
          </a:p>
          <a:p>
            <a:pPr>
              <a:buFont typeface="Arial" panose="020B0604020202020204" pitchFamily="34" charset="0"/>
              <a:buChar char="•"/>
            </a:pPr>
            <a:r>
              <a:rPr lang="en-US" dirty="0"/>
              <a:t>Stronger effects in elementary grades</a:t>
            </a:r>
          </a:p>
          <a:p>
            <a:pPr>
              <a:buFont typeface="Arial" panose="020B0604020202020204" pitchFamily="34" charset="0"/>
              <a:buChar char="•"/>
            </a:pPr>
            <a:r>
              <a:rPr lang="en-US" dirty="0"/>
              <a:t>Consistent patterns across schools</a:t>
            </a:r>
          </a:p>
          <a:p>
            <a:pPr>
              <a:buFont typeface="Arial" panose="020B0604020202020204" pitchFamily="34" charset="0"/>
              <a:buChar char="•"/>
            </a:pPr>
            <a:r>
              <a:rPr lang="en-US" dirty="0"/>
              <a:t>Geographic variations identified</a:t>
            </a:r>
          </a:p>
          <a:p>
            <a:pPr>
              <a:buFont typeface="Arial" panose="020B0604020202020204" pitchFamily="34" charset="0"/>
              <a:buChar char="•"/>
            </a:pPr>
            <a:r>
              <a:rPr lang="en-US" dirty="0"/>
              <a:t>Temporal patterns emerged</a:t>
            </a:r>
          </a:p>
          <a:p>
            <a:pPr>
              <a:buFont typeface="Arial" panose="020B0604020202020204" pitchFamily="34" charset="0"/>
              <a:buChar char="•"/>
            </a:pPr>
            <a:r>
              <a:rPr lang="en-US" dirty="0"/>
              <a:t>Results align with practical observations</a:t>
            </a:r>
          </a:p>
          <a:p>
            <a:endParaRPr lang="en-US" dirty="0"/>
          </a:p>
        </p:txBody>
      </p:sp>
      <p:sp>
        <p:nvSpPr>
          <p:cNvPr id="4" name="Slide Number Placeholder 3"/>
          <p:cNvSpPr>
            <a:spLocks noGrp="1"/>
          </p:cNvSpPr>
          <p:nvPr>
            <p:ph type="sldNum" sz="quarter" idx="5"/>
          </p:nvPr>
        </p:nvSpPr>
        <p:spPr/>
        <p:txBody>
          <a:bodyPr/>
          <a:lstStyle/>
          <a:p>
            <a:fld id="{AF69C2B5-B0D1-4FA8-B39E-31549DE01D02}" type="slidenum">
              <a:rPr lang="en-US" smtClean="0"/>
              <a:t>2</a:t>
            </a:fld>
            <a:endParaRPr lang="en-US"/>
          </a:p>
        </p:txBody>
      </p:sp>
    </p:spTree>
    <p:extLst>
      <p:ext uri="{BB962C8B-B14F-4D97-AF65-F5344CB8AC3E}">
        <p14:creationId xmlns:p14="http://schemas.microsoft.com/office/powerpoint/2010/main" val="4099810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CAC69-2815-6155-87E6-B0CB8BDD14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361AF5-B9F2-CA63-2977-B3C9B406C3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E286AB-7689-7CAB-ACC9-FFF850BE4503}"/>
              </a:ext>
            </a:extLst>
          </p:cNvPr>
          <p:cNvSpPr>
            <a:spLocks noGrp="1"/>
          </p:cNvSpPr>
          <p:nvPr>
            <p:ph type="body" idx="1"/>
          </p:nvPr>
        </p:nvSpPr>
        <p:spPr/>
        <p:txBody>
          <a:bodyPr/>
          <a:lstStyle/>
          <a:p>
            <a:pPr marL="171450" indent="-171450">
              <a:buFont typeface="Arial" panose="020B0604020202020204" pitchFamily="34" charset="0"/>
              <a:buChar char="•"/>
            </a:pPr>
            <a:r>
              <a:rPr lang="en-US" dirty="0"/>
              <a:t>This time, rather than looking at the coefficient of variation – or, how strongly year-over-year variations in achievement metrics are related to the presence of sound – we are looking at the direct correlation between achievement metrics and the presence of certain sounds.</a:t>
            </a:r>
          </a:p>
          <a:p>
            <a:pPr marL="628650" lvl="1" indent="-171450">
              <a:buFont typeface="Arial" panose="020B0604020202020204" pitchFamily="34" charset="0"/>
              <a:buChar char="•"/>
            </a:pPr>
            <a:r>
              <a:rPr lang="en-US" dirty="0"/>
              <a:t>This will answer the question of whether the presence of specific sounds has a positive or negative effect on student achievement.</a:t>
            </a:r>
          </a:p>
          <a:p>
            <a:pPr marL="171450" indent="-171450">
              <a:buFont typeface="Arial" panose="020B0604020202020204" pitchFamily="34" charset="0"/>
              <a:buChar char="•"/>
            </a:pPr>
            <a:r>
              <a:rPr lang="en-US" dirty="0"/>
              <a:t>Interestingly, for lower grades, our correlation map suggests that certain noises are positively correlated with some student achievement metrics. </a:t>
            </a:r>
          </a:p>
          <a:p>
            <a:pPr marL="628650" lvl="1" indent="-171450">
              <a:buFont typeface="Arial" panose="020B0604020202020204" pitchFamily="34" charset="0"/>
              <a:buChar char="•"/>
            </a:pPr>
            <a:r>
              <a:rPr lang="en-US" dirty="0"/>
              <a:t>Engine presence has a strong positive correlation with achievement score, which could suggest that schools in busier, more urban areas have better access to resources that enable student success.</a:t>
            </a:r>
          </a:p>
          <a:p>
            <a:pPr marL="628650" lvl="1" indent="-171450">
              <a:buFont typeface="Arial" panose="020B0604020202020204" pitchFamily="34" charset="0"/>
              <a:buChar char="•"/>
            </a:pPr>
            <a:r>
              <a:rPr lang="en-US" dirty="0"/>
              <a:t>Engine, non-machinery, and alert signal noises are positively correlated with ELA and Math proficiency, as well as high attendance.</a:t>
            </a:r>
          </a:p>
          <a:p>
            <a:pPr marL="628650" lvl="1" indent="-171450">
              <a:buFont typeface="Arial" panose="020B0604020202020204" pitchFamily="34" charset="0"/>
              <a:buChar char="•"/>
            </a:pPr>
            <a:r>
              <a:rPr lang="en-US" dirty="0"/>
              <a:t>However, music is very strongly negatively correlated with math proficiency. It is also negatively correlated with ELA proficiency and 90%+ attendance rates, although to a lesser degree.</a:t>
            </a:r>
          </a:p>
          <a:p>
            <a:pPr marL="171450" indent="-171450">
              <a:buFont typeface="Arial" panose="020B0604020202020204" pitchFamily="34" charset="0"/>
              <a:buChar char="•"/>
            </a:pPr>
            <a:r>
              <a:rPr lang="en-US" dirty="0"/>
              <a:t>For high schoolers, correlations of achievement with noise presence are weak across the board. </a:t>
            </a:r>
          </a:p>
          <a:p>
            <a:pPr marL="628650" lvl="1" indent="-171450">
              <a:buFont typeface="Arial" panose="020B0604020202020204" pitchFamily="34" charset="0"/>
              <a:buChar char="•"/>
            </a:pPr>
            <a:r>
              <a:rPr lang="en-US" dirty="0"/>
              <a:t>This suggests that high schoolers may be less sensitive to environmental noise than their younger counterparts. Correlation with achievement score is especially weak. </a:t>
            </a:r>
          </a:p>
          <a:p>
            <a:pPr marL="628650" lvl="1" indent="-171450">
              <a:buFont typeface="Arial" panose="020B0604020202020204" pitchFamily="34" charset="0"/>
              <a:buChar char="•"/>
            </a:pPr>
            <a:r>
              <a:rPr lang="en-US" dirty="0"/>
              <a:t>However, just as we saw with lower grades, music has the strongest negative correlation to achievement metrics in mathematics — this time, with Regents scores in algebra. Music is also negatively correlated with 90%+ attendance rates, as well as Regents scores in English.</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AB915F9F-39C3-8B9E-C10E-ACF9371DE301}"/>
              </a:ext>
            </a:extLst>
          </p:cNvPr>
          <p:cNvSpPr>
            <a:spLocks noGrp="1"/>
          </p:cNvSpPr>
          <p:nvPr>
            <p:ph type="sldNum" sz="quarter" idx="5"/>
          </p:nvPr>
        </p:nvSpPr>
        <p:spPr/>
        <p:txBody>
          <a:bodyPr/>
          <a:lstStyle/>
          <a:p>
            <a:fld id="{AF69C2B5-B0D1-4FA8-B39E-31549DE01D02}" type="slidenum">
              <a:rPr lang="en-US" smtClean="0"/>
              <a:t>11</a:t>
            </a:fld>
            <a:endParaRPr lang="en-US"/>
          </a:p>
        </p:txBody>
      </p:sp>
    </p:spTree>
    <p:extLst>
      <p:ext uri="{BB962C8B-B14F-4D97-AF65-F5344CB8AC3E}">
        <p14:creationId xmlns:p14="http://schemas.microsoft.com/office/powerpoint/2010/main" val="2589021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745E6-505A-A7F7-2211-3A790B1638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B0C13A-D6D4-1E17-5556-6C2E2A16EB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3AD968-9A96-828A-830E-C88FA244C8B7}"/>
              </a:ext>
            </a:extLst>
          </p:cNvPr>
          <p:cNvSpPr>
            <a:spLocks noGrp="1"/>
          </p:cNvSpPr>
          <p:nvPr>
            <p:ph type="body" idx="1"/>
          </p:nvPr>
        </p:nvSpPr>
        <p:spPr/>
        <p:txBody>
          <a:bodyPr/>
          <a:lstStyle/>
          <a:p>
            <a:pPr marL="171450" indent="-171450">
              <a:buFont typeface="Arial" panose="020B0604020202020204" pitchFamily="34" charset="0"/>
              <a:buChar char="•"/>
            </a:pPr>
            <a:r>
              <a:rPr lang="en-US" dirty="0"/>
              <a:t>Lower grades show stronger noise-performance relationships than high schools, indicating that lower grades might be more sensitive to noise variation.</a:t>
            </a:r>
          </a:p>
          <a:p>
            <a:pPr marL="628650" lvl="1" indent="-171450">
              <a:buFont typeface="Arial" panose="020B0604020202020204" pitchFamily="34" charset="0"/>
              <a:buChar char="•"/>
            </a:pPr>
            <a:r>
              <a:rPr lang="en-US" dirty="0"/>
              <a:t>While this might be due to differences in sample size, this could also possibly be due to students being at different stages of brain development. </a:t>
            </a:r>
          </a:p>
          <a:p>
            <a:pPr marL="1085850" lvl="2" indent="-171450">
              <a:buFont typeface="Arial" panose="020B0604020202020204" pitchFamily="34" charset="0"/>
              <a:buChar char="•"/>
            </a:pPr>
            <a:r>
              <a:rPr lang="en-US" dirty="0"/>
              <a:t>More mature students might have stronger coping mechanisms and might be more resilient to auditory distractions in the academic environment.</a:t>
            </a:r>
          </a:p>
          <a:p>
            <a:pPr marL="171450" indent="-171450">
              <a:buFont typeface="Arial" panose="020B0604020202020204" pitchFamily="34" charset="0"/>
              <a:buChar char="•"/>
            </a:pPr>
            <a:r>
              <a:rPr lang="en-US" dirty="0"/>
              <a:t>For both lower grades and high school, the presence of music in the academic environment is negatively correlated with achievement metrics.</a:t>
            </a:r>
          </a:p>
        </p:txBody>
      </p:sp>
      <p:sp>
        <p:nvSpPr>
          <p:cNvPr id="4" name="Slide Number Placeholder 3">
            <a:extLst>
              <a:ext uri="{FF2B5EF4-FFF2-40B4-BE49-F238E27FC236}">
                <a16:creationId xmlns:a16="http://schemas.microsoft.com/office/drawing/2014/main" id="{BFA907AB-E8B5-030A-7BD0-200FA93614A7}"/>
              </a:ext>
            </a:extLst>
          </p:cNvPr>
          <p:cNvSpPr>
            <a:spLocks noGrp="1"/>
          </p:cNvSpPr>
          <p:nvPr>
            <p:ph type="sldNum" sz="quarter" idx="5"/>
          </p:nvPr>
        </p:nvSpPr>
        <p:spPr/>
        <p:txBody>
          <a:bodyPr/>
          <a:lstStyle/>
          <a:p>
            <a:fld id="{AF69C2B5-B0D1-4FA8-B39E-31549DE01D02}" type="slidenum">
              <a:rPr lang="en-US" smtClean="0"/>
              <a:t>12</a:t>
            </a:fld>
            <a:endParaRPr lang="en-US"/>
          </a:p>
        </p:txBody>
      </p:sp>
    </p:spTree>
    <p:extLst>
      <p:ext uri="{BB962C8B-B14F-4D97-AF65-F5344CB8AC3E}">
        <p14:creationId xmlns:p14="http://schemas.microsoft.com/office/powerpoint/2010/main" val="84160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7719D-1077-A2A2-98F4-187454E1FD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F5937F-EC58-3DE4-4207-AFF822ED6F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A5E92E-B9E3-79F6-9512-444CE1AAB1F3}"/>
              </a:ext>
            </a:extLst>
          </p:cNvPr>
          <p:cNvSpPr>
            <a:spLocks noGrp="1"/>
          </p:cNvSpPr>
          <p:nvPr>
            <p:ph type="body" idx="1"/>
          </p:nvPr>
        </p:nvSpPr>
        <p:spPr/>
        <p:txBody>
          <a:bodyPr/>
          <a:lstStyle/>
          <a:p>
            <a:pPr marL="171450" indent="-171450">
              <a:buFont typeface="Arial" panose="020B0604020202020204" pitchFamily="34" charset="0"/>
              <a:buChar char="•"/>
            </a:pPr>
            <a:r>
              <a:rPr lang="en-US" dirty="0"/>
              <a:t>As an additional part of my Exploratory Data Analysis Process, I also performed K-Means clustering to explore whether schools naturally group together based on their noise exposure patterns.</a:t>
            </a:r>
          </a:p>
          <a:p>
            <a:pPr marL="628650" lvl="1" indent="-171450">
              <a:buFont typeface="Arial" panose="020B0604020202020204" pitchFamily="34" charset="0"/>
              <a:buChar char="•"/>
            </a:pPr>
            <a:r>
              <a:rPr lang="en-US" dirty="0"/>
              <a:t>This analysis provided valuable context about the types of noise environments that exist across schools, revealing patterns that would not have been apparent when looking at individual noise types in isolation.</a:t>
            </a:r>
          </a:p>
          <a:p>
            <a:pPr marL="171450" lvl="0" indent="-171450">
              <a:buFont typeface="Arial" panose="020B0604020202020204" pitchFamily="34" charset="0"/>
              <a:buChar char="•"/>
            </a:pPr>
            <a:r>
              <a:rPr lang="en-US" dirty="0"/>
              <a:t>What I found was that:</a:t>
            </a:r>
          </a:p>
          <a:p>
            <a:pPr marL="628650" lvl="1" indent="-171450">
              <a:buFont typeface="Arial" panose="020B0604020202020204" pitchFamily="34" charset="0"/>
              <a:buChar char="•"/>
            </a:pPr>
            <a:r>
              <a:rPr lang="en-US" dirty="0"/>
              <a:t>PC1 separated mechanical noise from human-generated noise.</a:t>
            </a:r>
          </a:p>
          <a:p>
            <a:pPr marL="628650" lvl="1" indent="-171450">
              <a:buFont typeface="Arial" panose="020B0604020202020204" pitchFamily="34" charset="0"/>
              <a:buChar char="•"/>
            </a:pPr>
            <a:r>
              <a:rPr lang="en-US" dirty="0"/>
              <a:t>PC2 separated uncontrolled environmental noise from intentional noise.</a:t>
            </a:r>
          </a:p>
        </p:txBody>
      </p:sp>
      <p:sp>
        <p:nvSpPr>
          <p:cNvPr id="4" name="Slide Number Placeholder 3">
            <a:extLst>
              <a:ext uri="{FF2B5EF4-FFF2-40B4-BE49-F238E27FC236}">
                <a16:creationId xmlns:a16="http://schemas.microsoft.com/office/drawing/2014/main" id="{2DA05029-CB6F-3B18-919B-F5BC7C2C96AE}"/>
              </a:ext>
            </a:extLst>
          </p:cNvPr>
          <p:cNvSpPr>
            <a:spLocks noGrp="1"/>
          </p:cNvSpPr>
          <p:nvPr>
            <p:ph type="sldNum" sz="quarter" idx="5"/>
          </p:nvPr>
        </p:nvSpPr>
        <p:spPr/>
        <p:txBody>
          <a:bodyPr/>
          <a:lstStyle/>
          <a:p>
            <a:fld id="{AF69C2B5-B0D1-4FA8-B39E-31549DE01D02}" type="slidenum">
              <a:rPr lang="en-US" smtClean="0"/>
              <a:t>13</a:t>
            </a:fld>
            <a:endParaRPr lang="en-US"/>
          </a:p>
        </p:txBody>
      </p:sp>
    </p:spTree>
    <p:extLst>
      <p:ext uri="{BB962C8B-B14F-4D97-AF65-F5344CB8AC3E}">
        <p14:creationId xmlns:p14="http://schemas.microsoft.com/office/powerpoint/2010/main" val="1437342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Through K-Means analysis, I identified 6 distinct clusters.</a:t>
            </a:r>
          </a:p>
          <a:p>
            <a:pPr marL="171450" lvl="0" indent="-171450">
              <a:buFont typeface="Arial" panose="020B0604020202020204" pitchFamily="34" charset="0"/>
              <a:buChar char="•"/>
            </a:pPr>
            <a:r>
              <a:rPr lang="en-US" dirty="0"/>
              <a:t>On this map, clusters are identified by color.</a:t>
            </a:r>
          </a:p>
          <a:p>
            <a:pPr marL="171450" lvl="0" indent="-171450">
              <a:buFont typeface="Arial" panose="020B0604020202020204" pitchFamily="34" charset="0"/>
              <a:buChar char="•"/>
            </a:pPr>
            <a:r>
              <a:rPr lang="en-US" dirty="0"/>
              <a:t>This makes sense that schools with similar noise profiles are close to each other, since schools within close proximity will be exposed to the same sounds.</a:t>
            </a:r>
          </a:p>
        </p:txBody>
      </p:sp>
      <p:sp>
        <p:nvSpPr>
          <p:cNvPr id="4" name="Slide Number Placeholder 3"/>
          <p:cNvSpPr>
            <a:spLocks noGrp="1"/>
          </p:cNvSpPr>
          <p:nvPr>
            <p:ph type="sldNum" sz="quarter" idx="5"/>
          </p:nvPr>
        </p:nvSpPr>
        <p:spPr/>
        <p:txBody>
          <a:bodyPr/>
          <a:lstStyle/>
          <a:p>
            <a:fld id="{AF69C2B5-B0D1-4FA8-B39E-31549DE01D02}" type="slidenum">
              <a:rPr lang="en-US" smtClean="0"/>
              <a:t>14</a:t>
            </a:fld>
            <a:endParaRPr lang="en-US"/>
          </a:p>
        </p:txBody>
      </p:sp>
    </p:spTree>
    <p:extLst>
      <p:ext uri="{BB962C8B-B14F-4D97-AF65-F5344CB8AC3E}">
        <p14:creationId xmlns:p14="http://schemas.microsoft.com/office/powerpoint/2010/main" val="80170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88B2A-24E2-3D6C-C705-9A1C24A0A9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79CD77-10F6-1320-4620-60538D5310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E32435-57FA-10DE-A273-066A81BC4DCA}"/>
              </a:ext>
            </a:extLst>
          </p:cNvPr>
          <p:cNvSpPr>
            <a:spLocks noGrp="1"/>
          </p:cNvSpPr>
          <p:nvPr>
            <p:ph type="body" idx="1"/>
          </p:nvPr>
        </p:nvSpPr>
        <p:spPr/>
        <p:txBody>
          <a:bodyPr/>
          <a:lstStyle/>
          <a:p>
            <a:pPr marL="171450" indent="-171450">
              <a:buFont typeface="Arial" panose="020B0604020202020204" pitchFamily="34" charset="0"/>
              <a:buChar char="•"/>
            </a:pPr>
            <a:r>
              <a:rPr lang="en-US" dirty="0"/>
              <a:t>Since I learned in my Exploratory Data Analysis that lower grades have stronger noise-performance relationships, I focused on creating models for lower grades rather than for both lower grades and high school.</a:t>
            </a:r>
          </a:p>
          <a:p>
            <a:pPr marL="171450" lvl="0" indent="-171450">
              <a:buFont typeface="Arial" panose="020B0604020202020204" pitchFamily="34" charset="0"/>
              <a:buChar char="•"/>
            </a:pPr>
            <a:r>
              <a:rPr lang="en-US" dirty="0"/>
              <a:t>I found in my Exploratory Data Analysis that there was a nearly 1:1 correlation between ELA and Math proficiency (actual correlation was 0.94 for Math to 1.00 for ELA), suggesting that I could use a combined metric of these two proficiency scores as a target variable for my machine learning models.</a:t>
            </a:r>
          </a:p>
          <a:p>
            <a:pPr marL="171450" lvl="0" indent="-171450">
              <a:buFont typeface="Arial" panose="020B0604020202020204" pitchFamily="34" charset="0"/>
              <a:buChar char="•"/>
            </a:pPr>
            <a:r>
              <a:rPr lang="en-US" dirty="0"/>
              <a:t>Trained and evaluated three different classification models:</a:t>
            </a:r>
          </a:p>
          <a:p>
            <a:pPr marL="628650" lvl="1" indent="-171450">
              <a:buFont typeface="Arial" panose="020B0604020202020204" pitchFamily="34" charset="0"/>
              <a:buChar char="•"/>
            </a:pPr>
            <a:r>
              <a:rPr lang="en-US" dirty="0"/>
              <a:t>Logistic Regression</a:t>
            </a:r>
          </a:p>
          <a:p>
            <a:pPr marL="628650" lvl="1" indent="-171450">
              <a:buFont typeface="Arial" panose="020B0604020202020204" pitchFamily="34" charset="0"/>
              <a:buChar char="•"/>
            </a:pPr>
            <a:r>
              <a:rPr lang="en-US" dirty="0"/>
              <a:t>Random Forest Classifier</a:t>
            </a:r>
          </a:p>
          <a:p>
            <a:pPr marL="628650" lvl="1" indent="-171450">
              <a:buFont typeface="Arial" panose="020B0604020202020204" pitchFamily="34" charset="0"/>
              <a:buChar char="•"/>
            </a:pPr>
            <a:r>
              <a:rPr lang="en-US" dirty="0"/>
              <a:t>Support Vector Machine</a:t>
            </a:r>
          </a:p>
        </p:txBody>
      </p:sp>
      <p:sp>
        <p:nvSpPr>
          <p:cNvPr id="4" name="Slide Number Placeholder 3">
            <a:extLst>
              <a:ext uri="{FF2B5EF4-FFF2-40B4-BE49-F238E27FC236}">
                <a16:creationId xmlns:a16="http://schemas.microsoft.com/office/drawing/2014/main" id="{802F29E6-8723-9CAD-86B3-91AD43F49A64}"/>
              </a:ext>
            </a:extLst>
          </p:cNvPr>
          <p:cNvSpPr>
            <a:spLocks noGrp="1"/>
          </p:cNvSpPr>
          <p:nvPr>
            <p:ph type="sldNum" sz="quarter" idx="5"/>
          </p:nvPr>
        </p:nvSpPr>
        <p:spPr/>
        <p:txBody>
          <a:bodyPr/>
          <a:lstStyle/>
          <a:p>
            <a:fld id="{AF69C2B5-B0D1-4FA8-B39E-31549DE01D02}" type="slidenum">
              <a:rPr lang="en-US" smtClean="0"/>
              <a:t>15</a:t>
            </a:fld>
            <a:endParaRPr lang="en-US"/>
          </a:p>
        </p:txBody>
      </p:sp>
    </p:spTree>
    <p:extLst>
      <p:ext uri="{BB962C8B-B14F-4D97-AF65-F5344CB8AC3E}">
        <p14:creationId xmlns:p14="http://schemas.microsoft.com/office/powerpoint/2010/main" val="1186420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D6F63-7A5C-418C-3CDB-6FF2C14791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3D8A42-BC28-49E9-3493-75B2EF2A5F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F6E2A1-AD33-CBE5-8553-7B01456EA3C3}"/>
              </a:ext>
            </a:extLst>
          </p:cNvPr>
          <p:cNvSpPr>
            <a:spLocks noGrp="1"/>
          </p:cNvSpPr>
          <p:nvPr>
            <p:ph type="body" idx="1"/>
          </p:nvPr>
        </p:nvSpPr>
        <p:spPr/>
        <p:txBody>
          <a:bodyPr/>
          <a:lstStyle/>
          <a:p>
            <a:pPr marL="171450" indent="-171450">
              <a:buFont typeface="Arial" panose="020B0604020202020204" pitchFamily="34" charset="0"/>
              <a:buChar char="•"/>
            </a:pPr>
            <a:r>
              <a:rPr lang="en-US" dirty="0"/>
              <a:t>While the Random Forest model showed the highest cross-validation score (0.919) and more balanced performance between classes, it did not quite match the Logistic Regression model’s overall performance.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Logistic Regression model since it outperformed Random Forest and SVM on F1 scores and accuracy.</a:t>
            </a:r>
          </a:p>
          <a:p>
            <a:pPr marL="628650" lvl="1" indent="-171450">
              <a:buFont typeface="Arial" panose="020B0604020202020204" pitchFamily="34" charset="0"/>
              <a:buChar char="•"/>
            </a:pPr>
            <a:r>
              <a:rPr lang="en-US" dirty="0"/>
              <a:t>Cross-validation score of 0.892 shows robust performance</a:t>
            </a:r>
          </a:p>
          <a:p>
            <a:pPr marL="628650" lvl="1" indent="-171450">
              <a:buFont typeface="Arial" panose="020B0604020202020204" pitchFamily="34" charset="0"/>
              <a:buChar char="•"/>
            </a:pPr>
            <a:r>
              <a:rPr lang="en-US" dirty="0"/>
              <a:t>F1 Score of 0.916 indicates balanced predictions</a:t>
            </a:r>
          </a:p>
          <a:p>
            <a:pPr marL="628650" lvl="1" indent="-171450">
              <a:buFont typeface="Arial" panose="020B0604020202020204" pitchFamily="34" charset="0"/>
              <a:buChar char="•"/>
            </a:pPr>
            <a:r>
              <a:rPr lang="en-US" dirty="0"/>
              <a:t>Accuracy of 0.91 demonstrates reliable results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9B09E196-ACD3-1000-EED7-56B60FF66CFE}"/>
              </a:ext>
            </a:extLst>
          </p:cNvPr>
          <p:cNvSpPr>
            <a:spLocks noGrp="1"/>
          </p:cNvSpPr>
          <p:nvPr>
            <p:ph type="sldNum" sz="quarter" idx="5"/>
          </p:nvPr>
        </p:nvSpPr>
        <p:spPr/>
        <p:txBody>
          <a:bodyPr/>
          <a:lstStyle/>
          <a:p>
            <a:fld id="{AF69C2B5-B0D1-4FA8-B39E-31549DE01D02}" type="slidenum">
              <a:rPr lang="en-US" smtClean="0"/>
              <a:t>16</a:t>
            </a:fld>
            <a:endParaRPr lang="en-US"/>
          </a:p>
        </p:txBody>
      </p:sp>
    </p:spTree>
    <p:extLst>
      <p:ext uri="{BB962C8B-B14F-4D97-AF65-F5344CB8AC3E}">
        <p14:creationId xmlns:p14="http://schemas.microsoft.com/office/powerpoint/2010/main" val="729536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975EF-A034-2886-13BC-8548D7937C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BDD65D-18D7-30D3-B014-899A8F471B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934C64-EC3F-DB82-D8B4-1192DFDBDA07}"/>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analysis of the Logistic Regression model reveals several interesting patterns in how different types of environmental noise relate to academic achievement. The model identified varying strengths and directions of relationships between noise types and student performance.</a:t>
            </a:r>
          </a:p>
          <a:p>
            <a:pPr marL="171450" indent="-171450" rtl="0">
              <a:buFont typeface="Arial" panose="020B0604020202020204" pitchFamily="34" charset="0"/>
              <a:buChar char="•"/>
            </a:pPr>
            <a:r>
              <a:rPr lang="en-US" dirty="0"/>
              <a:t>Music and dog sounds showed the strongest overall impacts - increased presence of these noise types was associated with lower achievement. </a:t>
            </a:r>
          </a:p>
          <a:p>
            <a:pPr marL="628650" lvl="1" indent="-171450" rtl="0">
              <a:buFont typeface="Arial" panose="020B0604020202020204" pitchFamily="34" charset="0"/>
              <a:buChar char="•"/>
            </a:pPr>
            <a:r>
              <a:rPr lang="en-US" dirty="0"/>
              <a:t>Music had the strongest impact (coefficient: 2.08, odds ratio: 0.12), followed by dog presence (coefficient: 1.58, odds ratio: 0.21). </a:t>
            </a:r>
          </a:p>
          <a:p>
            <a:pPr marL="628650" lvl="1" indent="-171450" rtl="0">
              <a:buFont typeface="Arial" panose="020B0604020202020204" pitchFamily="34" charset="0"/>
              <a:buChar char="•"/>
            </a:pPr>
            <a:r>
              <a:rPr lang="en-US" dirty="0"/>
              <a:t>This suggests that schools with higher levels of these noise types are more likely to fall into the lower-achieving category.</a:t>
            </a:r>
          </a:p>
          <a:p>
            <a:pPr marL="171450" indent="-171450" rtl="0">
              <a:buFont typeface="Arial" panose="020B0604020202020204" pitchFamily="34" charset="0"/>
              <a:buChar char="•"/>
            </a:pPr>
            <a:r>
              <a:rPr lang="en-US" dirty="0"/>
              <a:t>Conversely, alert signals and engine noise showed strong positive associations with achievement. </a:t>
            </a:r>
          </a:p>
          <a:p>
            <a:pPr marL="628650" lvl="1" indent="-171450" rtl="0">
              <a:buFont typeface="Arial" panose="020B0604020202020204" pitchFamily="34" charset="0"/>
              <a:buChar char="•"/>
            </a:pPr>
            <a:r>
              <a:rPr lang="en-US" dirty="0"/>
              <a:t>Alert signals had the strongest positive relationship (coefficient: 1.53, odds ratio: 4.62), followed by engine noise (coefficient: 1.07, odds ratio: 2.91). </a:t>
            </a:r>
          </a:p>
          <a:p>
            <a:pPr marL="628650" lvl="1" indent="-171450" rtl="0">
              <a:buFont typeface="Arial" panose="020B0604020202020204" pitchFamily="34" charset="0"/>
              <a:buChar char="•"/>
            </a:pPr>
            <a:r>
              <a:rPr lang="en-US" dirty="0"/>
              <a:t>Human voices, non-machinery impact, and machinery impact also showed positive, though weaker, relationships with achievement.</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0611BCBD-947F-AC72-81C4-0DB582EAAE00}"/>
              </a:ext>
            </a:extLst>
          </p:cNvPr>
          <p:cNvSpPr>
            <a:spLocks noGrp="1"/>
          </p:cNvSpPr>
          <p:nvPr>
            <p:ph type="sldNum" sz="quarter" idx="5"/>
          </p:nvPr>
        </p:nvSpPr>
        <p:spPr/>
        <p:txBody>
          <a:bodyPr/>
          <a:lstStyle/>
          <a:p>
            <a:fld id="{AF69C2B5-B0D1-4FA8-B39E-31549DE01D02}" type="slidenum">
              <a:rPr lang="en-US" smtClean="0"/>
              <a:t>17</a:t>
            </a:fld>
            <a:endParaRPr lang="en-US"/>
          </a:p>
        </p:txBody>
      </p:sp>
    </p:spTree>
    <p:extLst>
      <p:ext uri="{BB962C8B-B14F-4D97-AF65-F5344CB8AC3E}">
        <p14:creationId xmlns:p14="http://schemas.microsoft.com/office/powerpoint/2010/main" val="3609573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34E0D-19F9-AF3F-587A-DE979D74F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734765-6625-B32D-E709-AA90F4C0A9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4FF65E-6F4F-1BB2-A429-D291FB32BBDE}"/>
              </a:ext>
            </a:extLst>
          </p:cNvPr>
          <p:cNvSpPr>
            <a:spLocks noGrp="1"/>
          </p:cNvSpPr>
          <p:nvPr>
            <p:ph type="body" idx="1"/>
          </p:nvPr>
        </p:nvSpPr>
        <p:spPr/>
        <p:txBody>
          <a:bodyPr/>
          <a:lstStyle/>
          <a:p>
            <a:r>
              <a:rPr lang="en-US" b="1" dirty="0"/>
              <a:t>Immediate Actions</a:t>
            </a:r>
            <a:endParaRPr lang="en-US" dirty="0"/>
          </a:p>
          <a:p>
            <a:r>
              <a:rPr lang="en-US" i="1" dirty="0"/>
              <a:t>Provide noise reduction equipment during independent study</a:t>
            </a:r>
            <a:endParaRPr lang="en-US" dirty="0"/>
          </a:p>
          <a:p>
            <a:pPr marL="171450" indent="-171450">
              <a:buFont typeface="Arial" panose="020B0604020202020204" pitchFamily="34" charset="0"/>
              <a:buChar char="•"/>
            </a:pPr>
            <a:r>
              <a:rPr lang="en-US" dirty="0"/>
              <a:t>Allows individual students to control their noise exposure</a:t>
            </a:r>
          </a:p>
          <a:p>
            <a:pPr marL="171450" indent="-171450">
              <a:buFont typeface="Arial" panose="020B0604020202020204" pitchFamily="34" charset="0"/>
              <a:buChar char="•"/>
            </a:pPr>
            <a:r>
              <a:rPr lang="en-US" dirty="0"/>
              <a:t>Particularly effective during reading or focused work periods</a:t>
            </a:r>
          </a:p>
          <a:p>
            <a:pPr marL="171450" indent="-171450">
              <a:buFont typeface="Arial" panose="020B0604020202020204" pitchFamily="34" charset="0"/>
              <a:buChar char="•"/>
            </a:pPr>
            <a:r>
              <a:rPr lang="en-US" dirty="0"/>
              <a:t>Can be implemented quickly and at relatively low cost</a:t>
            </a:r>
          </a:p>
          <a:p>
            <a:pPr marL="171450" indent="-171450">
              <a:buFont typeface="Arial" panose="020B0604020202020204" pitchFamily="34" charset="0"/>
              <a:buChar char="•"/>
            </a:pPr>
            <a:r>
              <a:rPr lang="en-US" dirty="0"/>
              <a:t>Gives students agency in managing their learning environment</a:t>
            </a:r>
          </a:p>
          <a:p>
            <a:pPr marL="171450" indent="-171450">
              <a:buFont typeface="Arial" panose="020B0604020202020204" pitchFamily="34" charset="0"/>
              <a:buChar char="•"/>
            </a:pPr>
            <a:r>
              <a:rPr lang="en-US" dirty="0"/>
              <a:t>Could start with pilot program in most affected classrooms</a:t>
            </a:r>
          </a:p>
          <a:p>
            <a:r>
              <a:rPr lang="en-US" i="1" dirty="0"/>
              <a:t>Prioritize noise mitigation in elementary grades</a:t>
            </a:r>
            <a:endParaRPr lang="en-US" dirty="0"/>
          </a:p>
          <a:p>
            <a:pPr marL="171450" indent="-171450">
              <a:buFont typeface="Arial" panose="020B0604020202020204" pitchFamily="34" charset="0"/>
              <a:buChar char="•"/>
            </a:pPr>
            <a:r>
              <a:rPr lang="en-US" dirty="0"/>
              <a:t>Our analysis showed stronger noise impacts on younger students</a:t>
            </a:r>
          </a:p>
          <a:p>
            <a:pPr marL="171450" indent="-171450">
              <a:buFont typeface="Arial" panose="020B0604020202020204" pitchFamily="34" charset="0"/>
              <a:buChar char="•"/>
            </a:pPr>
            <a:r>
              <a:rPr lang="en-US" dirty="0"/>
              <a:t>Early intervention may prevent cumulative effects</a:t>
            </a:r>
          </a:p>
          <a:p>
            <a:pPr marL="171450" indent="-171450">
              <a:buFont typeface="Arial" panose="020B0604020202020204" pitchFamily="34" charset="0"/>
              <a:buChar char="•"/>
            </a:pPr>
            <a:r>
              <a:rPr lang="en-US" dirty="0"/>
              <a:t>Younger students have fewer developed coping strategies</a:t>
            </a:r>
          </a:p>
          <a:p>
            <a:pPr marL="171450" indent="-171450">
              <a:buFont typeface="Arial" panose="020B0604020202020204" pitchFamily="34" charset="0"/>
              <a:buChar char="•"/>
            </a:pPr>
            <a:r>
              <a:rPr lang="en-US" dirty="0"/>
              <a:t>Focus resources where they'll have the greatest impact</a:t>
            </a:r>
          </a:p>
          <a:p>
            <a:pPr marL="171450" indent="-171450">
              <a:buFont typeface="Arial" panose="020B0604020202020204" pitchFamily="34" charset="0"/>
              <a:buChar char="•"/>
            </a:pPr>
            <a:r>
              <a:rPr lang="en-US" dirty="0"/>
              <a:t>Can be implemented gradually, starting with most affected schools</a:t>
            </a:r>
          </a:p>
          <a:p>
            <a:r>
              <a:rPr lang="en-US" b="1" dirty="0"/>
              <a:t>Infrastructure Planning</a:t>
            </a:r>
            <a:endParaRPr lang="en-US" dirty="0"/>
          </a:p>
          <a:p>
            <a:r>
              <a:rPr lang="en-US" i="1" dirty="0"/>
              <a:t>Focus sound isolation efforts on music-related noise</a:t>
            </a:r>
            <a:endParaRPr lang="en-US" dirty="0"/>
          </a:p>
          <a:p>
            <a:pPr marL="171450" indent="-171450">
              <a:buFont typeface="Arial" panose="020B0604020202020204" pitchFamily="34" charset="0"/>
              <a:buChar char="•"/>
            </a:pPr>
            <a:r>
              <a:rPr lang="en-US" dirty="0"/>
              <a:t>Our model showed strongest negative correlation with music (-2.080)</a:t>
            </a:r>
          </a:p>
          <a:p>
            <a:pPr marL="171450" indent="-171450">
              <a:buFont typeface="Arial" panose="020B0604020202020204" pitchFamily="34" charset="0"/>
              <a:buChar char="•"/>
            </a:pPr>
            <a:r>
              <a:rPr lang="en-US" dirty="0"/>
              <a:t>Particularly important near entertainment venues</a:t>
            </a:r>
          </a:p>
          <a:p>
            <a:pPr marL="171450" indent="-171450">
              <a:buFont typeface="Arial" panose="020B0604020202020204" pitchFamily="34" charset="0"/>
              <a:buChar char="•"/>
            </a:pPr>
            <a:r>
              <a:rPr lang="en-US" dirty="0"/>
              <a:t>Consider window upgrades and wall insulation</a:t>
            </a:r>
          </a:p>
          <a:p>
            <a:pPr marL="171450" indent="-171450">
              <a:buFont typeface="Arial" panose="020B0604020202020204" pitchFamily="34" charset="0"/>
              <a:buChar char="•"/>
            </a:pPr>
            <a:r>
              <a:rPr lang="en-US" dirty="0"/>
              <a:t>Create buffer zones where possible</a:t>
            </a:r>
          </a:p>
          <a:p>
            <a:pPr marL="171450" indent="-171450">
              <a:buFont typeface="Arial" panose="020B0604020202020204" pitchFamily="34" charset="0"/>
              <a:buChar char="•"/>
            </a:pPr>
            <a:r>
              <a:rPr lang="en-US" dirty="0"/>
              <a:t>Work with venues on scheduling and sound management</a:t>
            </a:r>
          </a:p>
          <a:p>
            <a:r>
              <a:rPr lang="en-US" b="1" dirty="0"/>
              <a:t>Policy Development</a:t>
            </a:r>
            <a:endParaRPr lang="en-US" dirty="0"/>
          </a:p>
          <a:p>
            <a:r>
              <a:rPr lang="en-US" i="1" dirty="0"/>
              <a:t>Schedule noise-sensitive activities during quieter periods</a:t>
            </a:r>
            <a:endParaRPr lang="en-US" dirty="0"/>
          </a:p>
          <a:p>
            <a:pPr marL="171450" indent="-171450">
              <a:buFont typeface="Arial" panose="020B0604020202020204" pitchFamily="34" charset="0"/>
              <a:buChar char="•"/>
            </a:pPr>
            <a:r>
              <a:rPr lang="en-US" dirty="0"/>
              <a:t>Use noise pattern data to identify optimal testing times</a:t>
            </a:r>
          </a:p>
          <a:p>
            <a:pPr marL="171450" indent="-171450">
              <a:buFont typeface="Arial" panose="020B0604020202020204" pitchFamily="34" charset="0"/>
              <a:buChar char="•"/>
            </a:pPr>
            <a:r>
              <a:rPr lang="en-US" dirty="0"/>
              <a:t>Coordinate standardized testing with known quiet periods</a:t>
            </a:r>
          </a:p>
          <a:p>
            <a:pPr marL="171450" indent="-171450">
              <a:buFont typeface="Arial" panose="020B0604020202020204" pitchFamily="34" charset="0"/>
              <a:buChar char="•"/>
            </a:pPr>
            <a:r>
              <a:rPr lang="en-US" dirty="0"/>
              <a:t>Schedule focused work during lower noise windows</a:t>
            </a:r>
          </a:p>
          <a:p>
            <a:pPr marL="171450" indent="-171450">
              <a:buFont typeface="Arial" panose="020B0604020202020204" pitchFamily="34" charset="0"/>
              <a:buChar char="•"/>
            </a:pPr>
            <a:r>
              <a:rPr lang="en-US" dirty="0"/>
              <a:t>Consider flexible scheduling for noise-sensitive activities</a:t>
            </a:r>
          </a:p>
          <a:p>
            <a:pPr marL="171450" indent="-171450">
              <a:buFont typeface="Arial" panose="020B0604020202020204" pitchFamily="34" charset="0"/>
              <a:buChar char="•"/>
            </a:pPr>
            <a:r>
              <a:rPr lang="en-US" dirty="0"/>
              <a:t>Develop protocols for when noise levels exceed thresholds</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72E172F0-5DBA-269E-AD27-15CC8558699B}"/>
              </a:ext>
            </a:extLst>
          </p:cNvPr>
          <p:cNvSpPr>
            <a:spLocks noGrp="1"/>
          </p:cNvSpPr>
          <p:nvPr>
            <p:ph type="sldNum" sz="quarter" idx="5"/>
          </p:nvPr>
        </p:nvSpPr>
        <p:spPr/>
        <p:txBody>
          <a:bodyPr/>
          <a:lstStyle/>
          <a:p>
            <a:fld id="{AF69C2B5-B0D1-4FA8-B39E-31549DE01D02}" type="slidenum">
              <a:rPr lang="en-US" smtClean="0"/>
              <a:t>18</a:t>
            </a:fld>
            <a:endParaRPr lang="en-US"/>
          </a:p>
        </p:txBody>
      </p:sp>
    </p:spTree>
    <p:extLst>
      <p:ext uri="{BB962C8B-B14F-4D97-AF65-F5344CB8AC3E}">
        <p14:creationId xmlns:p14="http://schemas.microsoft.com/office/powerpoint/2010/main" val="3065512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C9127-49C3-AE72-6F9E-2A5AE30D08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08496F-6C9A-024F-8F89-F93C0BE402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A98497-A1F9-D470-4772-AA3BF9585C9C}"/>
              </a:ext>
            </a:extLst>
          </p:cNvPr>
          <p:cNvSpPr>
            <a:spLocks noGrp="1"/>
          </p:cNvSpPr>
          <p:nvPr>
            <p:ph type="body" idx="1"/>
          </p:nvPr>
        </p:nvSpPr>
        <p:spPr/>
        <p:txBody>
          <a:bodyPr/>
          <a:lstStyle/>
          <a:p>
            <a:r>
              <a:rPr lang="en-US" b="1" dirty="0"/>
              <a:t>Practical Considerations</a:t>
            </a:r>
            <a:endParaRPr lang="en-US" dirty="0"/>
          </a:p>
          <a:p>
            <a:pPr marL="171450" indent="-171450">
              <a:buFont typeface="Arial" panose="020B0604020202020204" pitchFamily="34" charset="0"/>
              <a:buChar char="•"/>
            </a:pPr>
            <a:r>
              <a:rPr lang="en-US" i="1" dirty="0"/>
              <a:t>Implementation costs vary significantly by intervention type</a:t>
            </a:r>
            <a:endParaRPr lang="en-US" dirty="0"/>
          </a:p>
          <a:p>
            <a:pPr marL="628650" lvl="1" indent="-171450">
              <a:buFont typeface="Arial" panose="020B0604020202020204" pitchFamily="34" charset="0"/>
              <a:buChar char="•"/>
            </a:pPr>
            <a:r>
              <a:rPr lang="en-US" dirty="0"/>
              <a:t>Simple solutions like providing headphones are relatively low-cost and quick to implement</a:t>
            </a:r>
          </a:p>
          <a:p>
            <a:pPr marL="628650" lvl="1" indent="-171450">
              <a:buFont typeface="Arial" panose="020B0604020202020204" pitchFamily="34" charset="0"/>
              <a:buChar char="•"/>
            </a:pPr>
            <a:r>
              <a:rPr lang="en-US" dirty="0"/>
              <a:t>Building modifications like soundproofing require substantial investment</a:t>
            </a:r>
          </a:p>
          <a:p>
            <a:pPr marL="628650" lvl="1" indent="-171450">
              <a:buFont typeface="Arial" panose="020B0604020202020204" pitchFamily="34" charset="0"/>
              <a:buChar char="•"/>
            </a:pPr>
            <a:r>
              <a:rPr lang="en-US" dirty="0"/>
              <a:t>Schools need to prioritize interventions based on available budget and expected impact</a:t>
            </a:r>
          </a:p>
          <a:p>
            <a:pPr marL="628650" lvl="1" indent="-171450">
              <a:buFont typeface="Arial" panose="020B0604020202020204" pitchFamily="34" charset="0"/>
              <a:buChar char="•"/>
            </a:pPr>
            <a:r>
              <a:rPr lang="en-US" dirty="0"/>
              <a:t>Some solutions might qualify for environmental improvement grants or city funding</a:t>
            </a:r>
          </a:p>
          <a:p>
            <a:pPr marL="171450" indent="-171450">
              <a:buFont typeface="Arial" panose="020B0604020202020204" pitchFamily="34" charset="0"/>
              <a:buChar char="•"/>
            </a:pPr>
            <a:r>
              <a:rPr lang="en-US" i="1" dirty="0"/>
              <a:t>Schools have varying infrastructure limitations</a:t>
            </a:r>
            <a:endParaRPr lang="en-US" dirty="0"/>
          </a:p>
          <a:p>
            <a:pPr marL="628650" lvl="1" indent="-171450">
              <a:buFont typeface="Arial" panose="020B0604020202020204" pitchFamily="34" charset="0"/>
              <a:buChar char="•"/>
            </a:pPr>
            <a:r>
              <a:rPr lang="en-US" dirty="0"/>
              <a:t>Older buildings may have structural constraints that limit modification options</a:t>
            </a:r>
          </a:p>
          <a:p>
            <a:pPr marL="628650" lvl="1" indent="-171450">
              <a:buFont typeface="Arial" panose="020B0604020202020204" pitchFamily="34" charset="0"/>
              <a:buChar char="•"/>
            </a:pPr>
            <a:r>
              <a:rPr lang="en-US" dirty="0"/>
              <a:t>Some schools share buildings or are near immovable noise sources</a:t>
            </a:r>
          </a:p>
          <a:p>
            <a:pPr marL="628650" lvl="1" indent="-171450">
              <a:buFont typeface="Arial" panose="020B0604020202020204" pitchFamily="34" charset="0"/>
              <a:buChar char="•"/>
            </a:pPr>
            <a:r>
              <a:rPr lang="en-US" dirty="0"/>
              <a:t>Available space for creating buffer zones varies by location</a:t>
            </a:r>
          </a:p>
          <a:p>
            <a:pPr marL="628650" lvl="1" indent="-171450">
              <a:buFont typeface="Arial" panose="020B0604020202020204" pitchFamily="34" charset="0"/>
              <a:buChar char="•"/>
            </a:pPr>
            <a:r>
              <a:rPr lang="en-US" dirty="0"/>
              <a:t>Historical building designations may restrict modification options</a:t>
            </a:r>
          </a:p>
          <a:p>
            <a:r>
              <a:rPr lang="en-US" b="1" dirty="0"/>
              <a:t>Potential Improvements</a:t>
            </a:r>
            <a:endParaRPr lang="en-US" dirty="0"/>
          </a:p>
          <a:p>
            <a:pPr marL="171450" indent="-171450">
              <a:buFont typeface="Arial" panose="020B0604020202020204" pitchFamily="34" charset="0"/>
              <a:buChar char="•"/>
            </a:pPr>
            <a:r>
              <a:rPr lang="en-US" i="1" dirty="0"/>
              <a:t>Collect student and teacher feedback on noise impact</a:t>
            </a:r>
            <a:endParaRPr lang="en-US" dirty="0"/>
          </a:p>
          <a:p>
            <a:pPr marL="628650" lvl="1" indent="-171450">
              <a:buFont typeface="Arial" panose="020B0604020202020204" pitchFamily="34" charset="0"/>
              <a:buChar char="•"/>
            </a:pPr>
            <a:r>
              <a:rPr lang="en-US" dirty="0"/>
              <a:t>Develop surveys to gather qualitative data about noise experiences</a:t>
            </a:r>
          </a:p>
          <a:p>
            <a:pPr marL="628650" lvl="1" indent="-171450">
              <a:buFont typeface="Arial" panose="020B0604020202020204" pitchFamily="34" charset="0"/>
              <a:buChar char="•"/>
            </a:pPr>
            <a:r>
              <a:rPr lang="en-US" dirty="0"/>
              <a:t>Track student self-reported concentration levels throughout the day</a:t>
            </a:r>
          </a:p>
          <a:p>
            <a:pPr marL="628650" lvl="1" indent="-171450">
              <a:buFont typeface="Arial" panose="020B0604020202020204" pitchFamily="34" charset="0"/>
              <a:buChar char="•"/>
            </a:pPr>
            <a:r>
              <a:rPr lang="en-US" dirty="0"/>
              <a:t>Document teacher observations about noise effects on different activities</a:t>
            </a:r>
          </a:p>
          <a:p>
            <a:pPr marL="628650" lvl="1" indent="-171450">
              <a:buFont typeface="Arial" panose="020B0604020202020204" pitchFamily="34" charset="0"/>
              <a:buChar char="•"/>
            </a:pPr>
            <a:r>
              <a:rPr lang="en-US" dirty="0"/>
              <a:t>Create feedback channels for reporting acute noise issues</a:t>
            </a:r>
          </a:p>
          <a:p>
            <a:pPr marL="171450" indent="-171450">
              <a:buFont typeface="Arial" panose="020B0604020202020204" pitchFamily="34" charset="0"/>
              <a:buChar char="•"/>
            </a:pPr>
            <a:r>
              <a:rPr lang="en-US" i="1" dirty="0"/>
              <a:t>Track intervention outcomes systematically</a:t>
            </a:r>
            <a:endParaRPr lang="en-US" dirty="0"/>
          </a:p>
          <a:p>
            <a:pPr marL="628650" lvl="1" indent="-171450">
              <a:buFont typeface="Arial" panose="020B0604020202020204" pitchFamily="34" charset="0"/>
              <a:buChar char="•"/>
            </a:pPr>
            <a:r>
              <a:rPr lang="en-US" dirty="0"/>
              <a:t>Establish baseline measurements before implementing changes</a:t>
            </a:r>
          </a:p>
          <a:p>
            <a:pPr marL="628650" lvl="1" indent="-171450">
              <a:buFont typeface="Arial" panose="020B0604020202020204" pitchFamily="34" charset="0"/>
              <a:buChar char="•"/>
            </a:pPr>
            <a:r>
              <a:rPr lang="en-US" dirty="0"/>
              <a:t>Monitor academic performance changes after interventions</a:t>
            </a:r>
          </a:p>
          <a:p>
            <a:pPr marL="628650" lvl="1" indent="-171450">
              <a:buFont typeface="Arial" panose="020B0604020202020204" pitchFamily="34" charset="0"/>
              <a:buChar char="•"/>
            </a:pPr>
            <a:r>
              <a:rPr lang="en-US" dirty="0"/>
              <a:t>Document which solutions work best for different noise types</a:t>
            </a:r>
          </a:p>
          <a:p>
            <a:pPr marL="628650" lvl="1" indent="-171450">
              <a:buFont typeface="Arial" panose="020B0604020202020204" pitchFamily="34" charset="0"/>
              <a:buChar char="•"/>
            </a:pPr>
            <a:r>
              <a:rPr lang="en-US" dirty="0"/>
              <a:t>Create standardized reporting system for noise-related issues</a:t>
            </a:r>
          </a:p>
          <a:p>
            <a:r>
              <a:rPr lang="en-US" b="1" dirty="0"/>
              <a:t>Future Research</a:t>
            </a:r>
            <a:endParaRPr lang="en-US" dirty="0"/>
          </a:p>
          <a:p>
            <a:pPr marL="171450" indent="-171450">
              <a:buFont typeface="Arial" panose="020B0604020202020204" pitchFamily="34" charset="0"/>
              <a:buChar char="•"/>
            </a:pPr>
            <a:r>
              <a:rPr lang="en-US" i="1" dirty="0"/>
              <a:t>Long-term study of noise reduction interventions</a:t>
            </a:r>
            <a:endParaRPr lang="en-US" dirty="0"/>
          </a:p>
          <a:p>
            <a:pPr marL="628650" lvl="1" indent="-171450">
              <a:buFont typeface="Arial" panose="020B0604020202020204" pitchFamily="34" charset="0"/>
              <a:buChar char="•"/>
            </a:pPr>
            <a:r>
              <a:rPr lang="en-US" dirty="0"/>
              <a:t>Follow schools over multiple years after implementing changes</a:t>
            </a:r>
          </a:p>
          <a:p>
            <a:pPr marL="628650" lvl="1" indent="-171450">
              <a:buFont typeface="Arial" panose="020B0604020202020204" pitchFamily="34" charset="0"/>
              <a:buChar char="•"/>
            </a:pPr>
            <a:r>
              <a:rPr lang="en-US" dirty="0"/>
              <a:t>Compare different intervention strategies across similar schools</a:t>
            </a:r>
          </a:p>
          <a:p>
            <a:pPr marL="628650" lvl="1" indent="-171450">
              <a:buFont typeface="Arial" panose="020B0604020202020204" pitchFamily="34" charset="0"/>
              <a:buChar char="•"/>
            </a:pPr>
            <a:r>
              <a:rPr lang="en-US" dirty="0"/>
              <a:t>Study lasting effects on student performance</a:t>
            </a:r>
          </a:p>
          <a:p>
            <a:pPr marL="628650" lvl="1" indent="-171450">
              <a:buFont typeface="Arial" panose="020B0604020202020204" pitchFamily="34" charset="0"/>
              <a:buChar char="•"/>
            </a:pPr>
            <a:r>
              <a:rPr lang="en-US" dirty="0"/>
              <a:t>Evaluate cost-effectiveness of different solutions over time</a:t>
            </a:r>
          </a:p>
          <a:p>
            <a:pPr marL="171450" indent="-171450">
              <a:buFont typeface="Arial" panose="020B0604020202020204" pitchFamily="34" charset="0"/>
              <a:buChar char="•"/>
            </a:pPr>
            <a:r>
              <a:rPr lang="en-US" i="1" dirty="0"/>
              <a:t>Integration with SONYC's enhanced sensor network</a:t>
            </a:r>
            <a:endParaRPr lang="en-US" dirty="0"/>
          </a:p>
          <a:p>
            <a:pPr marL="628650" lvl="1" indent="-171450">
              <a:buFont typeface="Arial" panose="020B0604020202020204" pitchFamily="34" charset="0"/>
              <a:buChar char="•"/>
            </a:pPr>
            <a:r>
              <a:rPr lang="en-US" dirty="0"/>
              <a:t>Take advantage of continuous monitoring capabilities</a:t>
            </a:r>
          </a:p>
          <a:p>
            <a:pPr marL="628650" lvl="1" indent="-171450">
              <a:buFont typeface="Arial" panose="020B0604020202020204" pitchFamily="34" charset="0"/>
              <a:buChar char="•"/>
            </a:pPr>
            <a:r>
              <a:rPr lang="en-US" dirty="0"/>
              <a:t>Access more detailed noise type classification</a:t>
            </a:r>
          </a:p>
          <a:p>
            <a:pPr marL="628650" lvl="1" indent="-171450">
              <a:buFont typeface="Arial" panose="020B0604020202020204" pitchFamily="34" charset="0"/>
              <a:buChar char="•"/>
            </a:pPr>
            <a:r>
              <a:rPr lang="en-US" dirty="0"/>
              <a:t>Get real-time data for immediate intervention</a:t>
            </a:r>
          </a:p>
          <a:p>
            <a:pPr marL="628650" lvl="1" indent="-171450">
              <a:buFont typeface="Arial" panose="020B0604020202020204" pitchFamily="34" charset="0"/>
              <a:buChar char="•"/>
            </a:pPr>
            <a:r>
              <a:rPr lang="en-US" dirty="0"/>
              <a:t>Study patterns across different times and seasons</a:t>
            </a:r>
          </a:p>
          <a:p>
            <a:pPr marL="171450" indent="-171450">
              <a:buFont typeface="Arial" panose="020B0604020202020204" pitchFamily="34" charset="0"/>
              <a:buChar char="•"/>
            </a:pPr>
            <a:r>
              <a:rPr lang="en-US" i="1" dirty="0"/>
              <a:t>Cross-city comparisons of urban noise patterns</a:t>
            </a:r>
            <a:endParaRPr lang="en-US" dirty="0"/>
          </a:p>
          <a:p>
            <a:pPr marL="628650" lvl="1" indent="-171450">
              <a:buFont typeface="Arial" panose="020B0604020202020204" pitchFamily="34" charset="0"/>
              <a:buChar char="•"/>
            </a:pPr>
            <a:r>
              <a:rPr lang="en-US" dirty="0"/>
              <a:t>Compare NYC findings with other major urban school districts</a:t>
            </a:r>
          </a:p>
          <a:p>
            <a:pPr marL="628650" lvl="1" indent="-171450">
              <a:buFont typeface="Arial" panose="020B0604020202020204" pitchFamily="34" charset="0"/>
              <a:buChar char="•"/>
            </a:pPr>
            <a:r>
              <a:rPr lang="en-US" dirty="0"/>
              <a:t>Identify successful strategies from other cities</a:t>
            </a:r>
          </a:p>
          <a:p>
            <a:pPr marL="628650" lvl="1" indent="-171450">
              <a:buFont typeface="Arial" panose="020B0604020202020204" pitchFamily="34" charset="0"/>
              <a:buChar char="•"/>
            </a:pPr>
            <a:r>
              <a:rPr lang="en-US" dirty="0"/>
              <a:t>Study how different urban layouts affect school noise exposure</a:t>
            </a:r>
          </a:p>
          <a:p>
            <a:pPr marL="628650" lvl="1" indent="-171450">
              <a:buFont typeface="Arial" panose="020B0604020202020204" pitchFamily="34" charset="0"/>
              <a:buChar char="•"/>
            </a:pPr>
            <a:r>
              <a:rPr lang="en-US" dirty="0"/>
              <a:t>Learn from diverse approaches to noise management</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358ECAC6-77B6-2CE3-90CC-ABDF7C0B6765}"/>
              </a:ext>
            </a:extLst>
          </p:cNvPr>
          <p:cNvSpPr>
            <a:spLocks noGrp="1"/>
          </p:cNvSpPr>
          <p:nvPr>
            <p:ph type="sldNum" sz="quarter" idx="5"/>
          </p:nvPr>
        </p:nvSpPr>
        <p:spPr/>
        <p:txBody>
          <a:bodyPr/>
          <a:lstStyle/>
          <a:p>
            <a:fld id="{AF69C2B5-B0D1-4FA8-B39E-31549DE01D02}" type="slidenum">
              <a:rPr lang="en-US" smtClean="0"/>
              <a:t>19</a:t>
            </a:fld>
            <a:endParaRPr lang="en-US"/>
          </a:p>
        </p:txBody>
      </p:sp>
    </p:spTree>
    <p:extLst>
      <p:ext uri="{BB962C8B-B14F-4D97-AF65-F5344CB8AC3E}">
        <p14:creationId xmlns:p14="http://schemas.microsoft.com/office/powerpoint/2010/main" val="3482919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64589-6F33-1D4C-A884-460055E770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843269-A7BC-6011-635C-7A57E5640E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F97C5C-E660-0801-D189-D8E2CAA324C8}"/>
              </a:ext>
            </a:extLst>
          </p:cNvPr>
          <p:cNvSpPr>
            <a:spLocks noGrp="1"/>
          </p:cNvSpPr>
          <p:nvPr>
            <p:ph type="body" idx="1"/>
          </p:nvPr>
        </p:nvSpPr>
        <p:spPr/>
        <p:txBody>
          <a:bodyPr/>
          <a:lstStyle/>
          <a:p>
            <a:r>
              <a:rPr lang="en-US" b="1" dirty="0"/>
              <a:t>Key Stakeholders</a:t>
            </a:r>
            <a:endParaRPr lang="en-US" dirty="0"/>
          </a:p>
          <a:p>
            <a:r>
              <a:rPr lang="en-US" i="1" dirty="0"/>
              <a:t>School administrators and teachers</a:t>
            </a:r>
            <a:endParaRPr lang="en-US" dirty="0"/>
          </a:p>
          <a:p>
            <a:pPr marL="171450" indent="-171450">
              <a:buFont typeface="Arial" panose="020B0604020202020204" pitchFamily="34" charset="0"/>
              <a:buChar char="•"/>
            </a:pPr>
            <a:r>
              <a:rPr lang="en-US" dirty="0"/>
              <a:t>Front-line implementers of any noise reduction strategies</a:t>
            </a:r>
          </a:p>
          <a:p>
            <a:pPr marL="171450" indent="-171450">
              <a:buFont typeface="Arial" panose="020B0604020202020204" pitchFamily="34" charset="0"/>
              <a:buChar char="•"/>
            </a:pPr>
            <a:r>
              <a:rPr lang="en-US" dirty="0"/>
              <a:t>Direct observers of noise impact on learning</a:t>
            </a:r>
          </a:p>
          <a:p>
            <a:pPr marL="171450" indent="-171450">
              <a:buFont typeface="Arial" panose="020B0604020202020204" pitchFamily="34" charset="0"/>
              <a:buChar char="•"/>
            </a:pPr>
            <a:r>
              <a:rPr lang="en-US" dirty="0"/>
              <a:t>Responsible for balancing academic needs with environmental challenges</a:t>
            </a:r>
          </a:p>
          <a:p>
            <a:pPr marL="171450" indent="-171450">
              <a:buFont typeface="Arial" panose="020B0604020202020204" pitchFamily="34" charset="0"/>
              <a:buChar char="•"/>
            </a:pPr>
            <a:r>
              <a:rPr lang="en-US" dirty="0"/>
              <a:t>Key role in monitoring intervention effectiveness</a:t>
            </a:r>
          </a:p>
          <a:p>
            <a:pPr marL="171450" indent="-171450">
              <a:buFont typeface="Arial" panose="020B0604020202020204" pitchFamily="34" charset="0"/>
              <a:buChar char="•"/>
            </a:pPr>
            <a:r>
              <a:rPr lang="en-US" dirty="0"/>
              <a:t>Need practical, implementable solutions</a:t>
            </a:r>
          </a:p>
          <a:p>
            <a:pPr marL="0" indent="0">
              <a:buFont typeface="Arial" panose="020B0604020202020204" pitchFamily="34" charset="0"/>
              <a:buNone/>
            </a:pPr>
            <a:endParaRPr lang="en-US" dirty="0"/>
          </a:p>
          <a:p>
            <a:r>
              <a:rPr lang="en-US" i="1" dirty="0"/>
              <a:t>Urban planners and policymakers</a:t>
            </a:r>
            <a:endParaRPr lang="en-US" dirty="0"/>
          </a:p>
          <a:p>
            <a:pPr marL="171450" indent="-171450">
              <a:buFont typeface="Arial" panose="020B0604020202020204" pitchFamily="34" charset="0"/>
              <a:buChar char="•"/>
            </a:pPr>
            <a:r>
              <a:rPr lang="en-US" dirty="0"/>
              <a:t>Shape future school building requirements</a:t>
            </a:r>
          </a:p>
          <a:p>
            <a:pPr marL="171450" indent="-171450">
              <a:buFont typeface="Arial" panose="020B0604020202020204" pitchFamily="34" charset="0"/>
              <a:buChar char="•"/>
            </a:pPr>
            <a:r>
              <a:rPr lang="en-US" dirty="0"/>
              <a:t>Influence zoning decisions around schools</a:t>
            </a:r>
          </a:p>
          <a:p>
            <a:pPr marL="171450" indent="-171450">
              <a:buFont typeface="Arial" panose="020B0604020202020204" pitchFamily="34" charset="0"/>
              <a:buChar char="•"/>
            </a:pPr>
            <a:r>
              <a:rPr lang="en-US" dirty="0"/>
              <a:t>Control infrastructure budgets</a:t>
            </a:r>
          </a:p>
          <a:p>
            <a:pPr marL="171450" indent="-171450">
              <a:buFont typeface="Arial" panose="020B0604020202020204" pitchFamily="34" charset="0"/>
              <a:buChar char="•"/>
            </a:pPr>
            <a:r>
              <a:rPr lang="en-US" dirty="0"/>
              <a:t>Can create noise-related regulations</a:t>
            </a:r>
          </a:p>
          <a:p>
            <a:pPr marL="171450" indent="-171450">
              <a:buFont typeface="Arial" panose="020B0604020202020204" pitchFamily="34" charset="0"/>
              <a:buChar char="•"/>
            </a:pPr>
            <a:r>
              <a:rPr lang="en-US" dirty="0"/>
              <a:t>Balance multiple community needs</a:t>
            </a:r>
          </a:p>
          <a:p>
            <a:pPr marL="171450" indent="-171450">
              <a:buFont typeface="Arial" panose="020B0604020202020204" pitchFamily="34" charset="0"/>
              <a:buChar char="•"/>
            </a:pPr>
            <a:endParaRPr lang="en-US" dirty="0"/>
          </a:p>
          <a:p>
            <a:r>
              <a:rPr lang="en-US" i="1" dirty="0"/>
              <a:t>Department of Education</a:t>
            </a:r>
            <a:endParaRPr lang="en-US" dirty="0"/>
          </a:p>
          <a:p>
            <a:pPr marL="171450" indent="-171450">
              <a:buFont typeface="Arial" panose="020B0604020202020204" pitchFamily="34" charset="0"/>
              <a:buChar char="•"/>
            </a:pPr>
            <a:r>
              <a:rPr lang="en-US" dirty="0"/>
              <a:t>Sets system-wide policies</a:t>
            </a:r>
          </a:p>
          <a:p>
            <a:pPr marL="171450" indent="-171450">
              <a:buFont typeface="Arial" panose="020B0604020202020204" pitchFamily="34" charset="0"/>
              <a:buChar char="•"/>
            </a:pPr>
            <a:r>
              <a:rPr lang="en-US" dirty="0"/>
              <a:t>Controls funding allocation</a:t>
            </a:r>
          </a:p>
          <a:p>
            <a:pPr marL="171450" indent="-171450">
              <a:buFont typeface="Arial" panose="020B0604020202020204" pitchFamily="34" charset="0"/>
              <a:buChar char="•"/>
            </a:pPr>
            <a:r>
              <a:rPr lang="en-US" dirty="0"/>
              <a:t>Establishes testing schedules</a:t>
            </a:r>
          </a:p>
          <a:p>
            <a:pPr marL="171450" indent="-171450">
              <a:buFont typeface="Arial" panose="020B0604020202020204" pitchFamily="34" charset="0"/>
              <a:buChar char="•"/>
            </a:pPr>
            <a:r>
              <a:rPr lang="en-US" dirty="0"/>
              <a:t>Can mandate noise reduction measures</a:t>
            </a:r>
          </a:p>
          <a:p>
            <a:pPr marL="171450" indent="-171450">
              <a:buFont typeface="Arial" panose="020B0604020202020204" pitchFamily="34" charset="0"/>
              <a:buChar char="•"/>
            </a:pPr>
            <a:r>
              <a:rPr lang="en-US" dirty="0"/>
              <a:t>Responsible for overall student achievement</a:t>
            </a:r>
          </a:p>
          <a:p>
            <a:pPr marL="171450" indent="-171450">
              <a:buFont typeface="Arial" panose="020B0604020202020204" pitchFamily="34" charset="0"/>
              <a:buChar char="•"/>
            </a:pPr>
            <a:endParaRPr lang="en-US" dirty="0"/>
          </a:p>
          <a:p>
            <a:r>
              <a:rPr lang="en-US" i="1" dirty="0"/>
              <a:t>Students and Families</a:t>
            </a:r>
            <a:endParaRPr lang="en-US" dirty="0"/>
          </a:p>
          <a:p>
            <a:pPr marL="171450" indent="-171450">
              <a:buFont typeface="Arial" panose="020B0604020202020204" pitchFamily="34" charset="0"/>
              <a:buChar char="•"/>
            </a:pPr>
            <a:r>
              <a:rPr lang="en-US" dirty="0"/>
              <a:t>Directly affected by noise impacts</a:t>
            </a:r>
          </a:p>
          <a:p>
            <a:pPr marL="171450" indent="-171450">
              <a:buFont typeface="Arial" panose="020B0604020202020204" pitchFamily="34" charset="0"/>
              <a:buChar char="•"/>
            </a:pPr>
            <a:r>
              <a:rPr lang="en-US" dirty="0"/>
              <a:t>Can provide valuable feedback</a:t>
            </a:r>
          </a:p>
          <a:p>
            <a:pPr marL="171450" indent="-171450">
              <a:buFont typeface="Arial" panose="020B0604020202020204" pitchFamily="34" charset="0"/>
              <a:buChar char="•"/>
            </a:pPr>
            <a:r>
              <a:rPr lang="en-US" dirty="0"/>
              <a:t>May need to adapt to interventions</a:t>
            </a:r>
          </a:p>
          <a:p>
            <a:pPr marL="171450" indent="-171450">
              <a:buFont typeface="Arial" panose="020B0604020202020204" pitchFamily="34" charset="0"/>
              <a:buChar char="•"/>
            </a:pPr>
            <a:r>
              <a:rPr lang="en-US" dirty="0"/>
              <a:t>Important partners in implementation</a:t>
            </a:r>
          </a:p>
          <a:p>
            <a:pPr marL="171450" indent="-171450">
              <a:buFont typeface="Arial" panose="020B0604020202020204" pitchFamily="34" charset="0"/>
              <a:buChar char="•"/>
            </a:pPr>
            <a:r>
              <a:rPr lang="en-US" dirty="0"/>
              <a:t>Success ultimately measured by their outcomes</a:t>
            </a:r>
          </a:p>
          <a:p>
            <a:pPr marL="171450" indent="-171450">
              <a:buFont typeface="Arial" panose="020B0604020202020204" pitchFamily="34" charset="0"/>
              <a:buChar char="•"/>
            </a:pPr>
            <a:endParaRPr lang="en-US" dirty="0"/>
          </a:p>
          <a:p>
            <a:r>
              <a:rPr lang="en-US" b="1" dirty="0"/>
              <a:t>Project Constraints</a:t>
            </a:r>
            <a:endParaRPr lang="en-US" dirty="0"/>
          </a:p>
          <a:p>
            <a:r>
              <a:rPr lang="en-US" i="1" dirty="0"/>
              <a:t>Availability of recent historical data only</a:t>
            </a:r>
            <a:endParaRPr lang="en-US" dirty="0"/>
          </a:p>
          <a:p>
            <a:pPr marL="171450" indent="-171450">
              <a:buFont typeface="Arial" panose="020B0604020202020204" pitchFamily="34" charset="0"/>
              <a:buChar char="•"/>
            </a:pPr>
            <a:r>
              <a:rPr lang="en-US" dirty="0"/>
              <a:t>Limited to 2016-2019 timeframe for reasons I will discuss later</a:t>
            </a:r>
          </a:p>
          <a:p>
            <a:pPr marL="171450" indent="-171450">
              <a:buFont typeface="Arial" panose="020B0604020202020204" pitchFamily="34" charset="0"/>
              <a:buChar char="•"/>
            </a:pPr>
            <a:r>
              <a:rPr lang="en-US" dirty="0"/>
              <a:t>Cannot analyze long-term trends</a:t>
            </a:r>
          </a:p>
          <a:p>
            <a:pPr marL="171450" indent="-171450">
              <a:buFont typeface="Arial" panose="020B0604020202020204" pitchFamily="34" charset="0"/>
              <a:buChar char="•"/>
            </a:pPr>
            <a:r>
              <a:rPr lang="en-US" dirty="0"/>
              <a:t>May miss historical patterns</a:t>
            </a:r>
          </a:p>
          <a:p>
            <a:pPr marL="171450" indent="-171450">
              <a:buFont typeface="Arial" panose="020B0604020202020204" pitchFamily="34" charset="0"/>
              <a:buChar char="•"/>
            </a:pPr>
            <a:r>
              <a:rPr lang="en-US" dirty="0"/>
              <a:t>However, recent data ensures relevance and captures current urban conditions</a:t>
            </a:r>
          </a:p>
          <a:p>
            <a:pPr marL="171450" indent="-171450">
              <a:buFont typeface="Arial" panose="020B0604020202020204" pitchFamily="34" charset="0"/>
              <a:buChar char="•"/>
            </a:pPr>
            <a:endParaRPr lang="en-US" dirty="0"/>
          </a:p>
          <a:p>
            <a:r>
              <a:rPr lang="en-US" i="1" dirty="0"/>
              <a:t>Environmental factors beyond our control</a:t>
            </a:r>
            <a:endParaRPr lang="en-US" dirty="0"/>
          </a:p>
          <a:p>
            <a:pPr marL="171450" indent="-171450">
              <a:buFont typeface="Arial" panose="020B0604020202020204" pitchFamily="34" charset="0"/>
              <a:buChar char="•"/>
            </a:pPr>
            <a:r>
              <a:rPr lang="en-US" dirty="0"/>
              <a:t>Weather affects noise patterns</a:t>
            </a:r>
          </a:p>
          <a:p>
            <a:pPr marL="171450" indent="-171450">
              <a:buFont typeface="Arial" panose="020B0604020202020204" pitchFamily="34" charset="0"/>
              <a:buChar char="•"/>
            </a:pPr>
            <a:r>
              <a:rPr lang="en-US" dirty="0"/>
              <a:t>Construction projects arise unexpectedly</a:t>
            </a:r>
          </a:p>
          <a:p>
            <a:pPr marL="171450" indent="-171450">
              <a:buFont typeface="Arial" panose="020B0604020202020204" pitchFamily="34" charset="0"/>
              <a:buChar char="•"/>
            </a:pPr>
            <a:r>
              <a:rPr lang="en-US" dirty="0"/>
              <a:t>Community events impact noise levels</a:t>
            </a:r>
          </a:p>
          <a:p>
            <a:pPr marL="171450" indent="-171450">
              <a:buFont typeface="Arial" panose="020B0604020202020204" pitchFamily="34" charset="0"/>
              <a:buChar char="•"/>
            </a:pPr>
            <a:r>
              <a:rPr lang="en-US" dirty="0"/>
              <a:t>Emergency vehicle routes cannot be changed</a:t>
            </a:r>
          </a:p>
          <a:p>
            <a:pPr marL="171450" indent="-171450">
              <a:buFont typeface="Arial" panose="020B0604020202020204" pitchFamily="34" charset="0"/>
              <a:buChar char="•"/>
            </a:pPr>
            <a:r>
              <a:rPr lang="en-US" dirty="0"/>
              <a:t>Seasonal variations in noise sources</a:t>
            </a:r>
          </a:p>
          <a:p>
            <a:pPr marL="171450" indent="-171450">
              <a:buFont typeface="Arial" panose="020B0604020202020204" pitchFamily="34" charset="0"/>
              <a:buChar char="•"/>
            </a:pPr>
            <a:endParaRPr lang="en-US" dirty="0"/>
          </a:p>
          <a:p>
            <a:r>
              <a:rPr lang="en-US" i="1" dirty="0"/>
              <a:t>Cannot establish direct causation</a:t>
            </a:r>
            <a:endParaRPr lang="en-US" dirty="0"/>
          </a:p>
          <a:p>
            <a:pPr marL="171450" indent="-171450">
              <a:buFont typeface="Arial" panose="020B0604020202020204" pitchFamily="34" charset="0"/>
              <a:buChar char="•"/>
            </a:pPr>
            <a:r>
              <a:rPr lang="en-US" dirty="0"/>
              <a:t>Multiple factors influence academic performance</a:t>
            </a:r>
          </a:p>
          <a:p>
            <a:pPr marL="171450" indent="-171450">
              <a:buFont typeface="Arial" panose="020B0604020202020204" pitchFamily="34" charset="0"/>
              <a:buChar char="•"/>
            </a:pPr>
            <a:r>
              <a:rPr lang="en-US" dirty="0"/>
              <a:t>Noise is one of many environmental variables</a:t>
            </a:r>
          </a:p>
          <a:p>
            <a:pPr marL="171450" indent="-171450">
              <a:buFont typeface="Arial" panose="020B0604020202020204" pitchFamily="34" charset="0"/>
              <a:buChar char="•"/>
            </a:pPr>
            <a:r>
              <a:rPr lang="en-US" dirty="0"/>
              <a:t>Complex urban environment</a:t>
            </a:r>
          </a:p>
          <a:p>
            <a:pPr marL="171450" indent="-171450">
              <a:buFont typeface="Arial" panose="020B0604020202020204" pitchFamily="34" charset="0"/>
              <a:buChar char="•"/>
            </a:pPr>
            <a:r>
              <a:rPr lang="en-US" dirty="0"/>
              <a:t>Need to consider socioeconomic factors</a:t>
            </a:r>
          </a:p>
          <a:p>
            <a:pPr marL="171450" indent="-171450">
              <a:buFont typeface="Arial" panose="020B0604020202020204" pitchFamily="34" charset="0"/>
              <a:buChar char="•"/>
            </a:pPr>
            <a:r>
              <a:rPr lang="en-US" dirty="0"/>
              <a:t>Statistical relationships show correlation only</a:t>
            </a:r>
          </a:p>
          <a:p>
            <a:endParaRPr lang="en-US" dirty="0"/>
          </a:p>
        </p:txBody>
      </p:sp>
      <p:sp>
        <p:nvSpPr>
          <p:cNvPr id="4" name="Slide Number Placeholder 3">
            <a:extLst>
              <a:ext uri="{FF2B5EF4-FFF2-40B4-BE49-F238E27FC236}">
                <a16:creationId xmlns:a16="http://schemas.microsoft.com/office/drawing/2014/main" id="{1400671B-C4A2-F79A-924C-863E108C4AFB}"/>
              </a:ext>
            </a:extLst>
          </p:cNvPr>
          <p:cNvSpPr>
            <a:spLocks noGrp="1"/>
          </p:cNvSpPr>
          <p:nvPr>
            <p:ph type="sldNum" sz="quarter" idx="5"/>
          </p:nvPr>
        </p:nvSpPr>
        <p:spPr/>
        <p:txBody>
          <a:bodyPr/>
          <a:lstStyle/>
          <a:p>
            <a:fld id="{AF69C2B5-B0D1-4FA8-B39E-31549DE01D02}" type="slidenum">
              <a:rPr lang="en-US" smtClean="0"/>
              <a:t>3</a:t>
            </a:fld>
            <a:endParaRPr lang="en-US"/>
          </a:p>
        </p:txBody>
      </p:sp>
    </p:spTree>
    <p:extLst>
      <p:ext uri="{BB962C8B-B14F-4D97-AF65-F5344CB8AC3E}">
        <p14:creationId xmlns:p14="http://schemas.microsoft.com/office/powerpoint/2010/main" val="31718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SONYC Dataset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CSV file consisting of annotations for over 18,000 unique .WAV recordings from 54 sensors throughout New York City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Each annotation contains detailed spatiotemporal metadata including sensor coordinates and timestamps for each recording</a:t>
            </a:r>
          </a:p>
          <a:p>
            <a:pPr marL="628650" lvl="1" indent="-171450">
              <a:buFont typeface="Arial" panose="020B0604020202020204" pitchFamily="34" charset="0"/>
              <a:buChar char="•"/>
            </a:pPr>
            <a:r>
              <a:rPr lang="en-US" b="1" dirty="0"/>
              <a:t>Project run by New York University and made possible by volunteers</a:t>
            </a:r>
          </a:p>
          <a:p>
            <a:pPr marL="628650" lvl="1" indent="-171450">
              <a:buFont typeface="Arial" panose="020B0604020202020204" pitchFamily="34" charset="0"/>
              <a:buChar char="•"/>
            </a:pPr>
            <a:r>
              <a:rPr lang="en-US" b="1" dirty="0"/>
              <a:t>Volunteers place sensors on their property</a:t>
            </a:r>
          </a:p>
          <a:p>
            <a:pPr marL="1085850" lvl="2" indent="-171450">
              <a:buFont typeface="Arial" panose="020B0604020202020204" pitchFamily="34" charset="0"/>
              <a:buChar char="•"/>
            </a:pPr>
            <a:r>
              <a:rPr lang="en-US" b="1" dirty="0"/>
              <a:t>These sensors turn on and make recordings when sounds are over a certain decibel level</a:t>
            </a:r>
          </a:p>
          <a:p>
            <a:pPr marL="628650" lvl="1" indent="-171450">
              <a:buFont typeface="Arial" panose="020B0604020202020204" pitchFamily="34" charset="0"/>
              <a:buChar char="•"/>
            </a:pPr>
            <a:r>
              <a:rPr lang="en-US" b="1" dirty="0"/>
              <a:t>A separate group of volunteers identifies sounds in the dataset and classifies them into a label taxonomy.</a:t>
            </a:r>
          </a:p>
          <a:p>
            <a:pPr marL="1085850" lvl="2" indent="-171450">
              <a:buFont typeface="Arial" panose="020B0604020202020204" pitchFamily="34" charset="0"/>
              <a:buChar char="•"/>
            </a:pPr>
            <a:r>
              <a:rPr lang="en-US" b="1" dirty="0"/>
              <a:t>Label taxonomy consists of 8 categories, and each category has between 1 and 5 subcategories. Categories include:</a:t>
            </a:r>
          </a:p>
          <a:p>
            <a:pPr marL="628650" lvl="1" indent="-171450">
              <a:buFont typeface="Arial" panose="020B0604020202020204" pitchFamily="34" charset="0"/>
              <a:buChar char="•"/>
            </a:pPr>
            <a:r>
              <a:rPr lang="en-US" b="1" dirty="0"/>
              <a:t>Engine, machinery-impact, non-machinery-impact, powered-saw, alert-signal, music, human-voice, and dog</a:t>
            </a:r>
          </a:p>
          <a:p>
            <a:pPr marL="171450" lvl="0" indent="-171450">
              <a:buFont typeface="Arial" panose="020B0604020202020204" pitchFamily="34" charset="0"/>
              <a:buChar char="•"/>
            </a:pPr>
            <a:r>
              <a:rPr lang="en-US" b="1" dirty="0"/>
              <a:t>New York City Public Schools Performance Data</a:t>
            </a:r>
          </a:p>
          <a:p>
            <a:pPr marL="628650" lvl="1" indent="-171450">
              <a:buFont typeface="Arial" panose="020B0604020202020204" pitchFamily="34" charset="0"/>
              <a:buChar char="•"/>
            </a:pPr>
            <a:r>
              <a:rPr lang="en-US" b="1" dirty="0"/>
              <a:t>NYC Public Schools releases annual school quality reports that contain demographic data, attendance information, and standardized test performance on each school in the public school system</a:t>
            </a:r>
          </a:p>
          <a:p>
            <a:pPr marL="628650" lvl="1" indent="-171450">
              <a:buFont typeface="Arial" panose="020B0604020202020204" pitchFamily="34" charset="0"/>
              <a:buChar char="•"/>
            </a:pPr>
            <a:r>
              <a:rPr lang="en-US" b="1" dirty="0"/>
              <a:t>Two different school quality reports: One for grades K-8 and one for high schools</a:t>
            </a:r>
          </a:p>
          <a:p>
            <a:pPr marL="628650" lvl="1" indent="-171450">
              <a:buFont typeface="Arial" panose="020B0604020202020204" pitchFamily="34" charset="0"/>
              <a:buChar char="•"/>
            </a:pPr>
            <a:r>
              <a:rPr lang="en-US" b="1" dirty="0"/>
              <a:t>Used school quality reports spanning the academic years from 2016-17 through 2018-19 due to temporal constraints on the SONYC data</a:t>
            </a:r>
          </a:p>
          <a:p>
            <a:pPr marL="171450" lvl="0" indent="-171450">
              <a:buFont typeface="Arial" panose="020B0604020202020204" pitchFamily="34" charset="0"/>
              <a:buChar char="•"/>
            </a:pPr>
            <a:r>
              <a:rPr lang="en-US" b="1" dirty="0"/>
              <a:t>NYC Open Data School Point Locations</a:t>
            </a:r>
          </a:p>
          <a:p>
            <a:pPr marL="628650" lvl="1" indent="-171450">
              <a:buFont typeface="Arial" panose="020B0604020202020204" pitchFamily="34" charset="0"/>
              <a:buChar char="•"/>
            </a:pPr>
            <a:r>
              <a:rPr lang="en-US" b="1" dirty="0"/>
              <a:t>ESRI shapefile containing geospatial data with precise school locations across all boroughs of New York City</a:t>
            </a:r>
          </a:p>
        </p:txBody>
      </p:sp>
      <p:sp>
        <p:nvSpPr>
          <p:cNvPr id="4" name="Slide Number Placeholder 3"/>
          <p:cNvSpPr>
            <a:spLocks noGrp="1"/>
          </p:cNvSpPr>
          <p:nvPr>
            <p:ph type="sldNum" sz="quarter" idx="5"/>
          </p:nvPr>
        </p:nvSpPr>
        <p:spPr/>
        <p:txBody>
          <a:bodyPr/>
          <a:lstStyle/>
          <a:p>
            <a:fld id="{AF69C2B5-B0D1-4FA8-B39E-31549DE01D02}" type="slidenum">
              <a:rPr lang="en-US" smtClean="0"/>
              <a:t>4</a:t>
            </a:fld>
            <a:endParaRPr lang="en-US"/>
          </a:p>
        </p:txBody>
      </p:sp>
    </p:spTree>
    <p:extLst>
      <p:ext uri="{BB962C8B-B14F-4D97-AF65-F5344CB8AC3E}">
        <p14:creationId xmlns:p14="http://schemas.microsoft.com/office/powerpoint/2010/main" val="2087828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Combined data from three distinct sources: SONYC acoustic sensors, NYC school performance reports, and school location data. </a:t>
            </a:r>
          </a:p>
          <a:p>
            <a:pPr marL="171450" indent="-171450">
              <a:buFont typeface="Arial" panose="020B0604020202020204" pitchFamily="34" charset="0"/>
              <a:buChar char="•"/>
            </a:pPr>
            <a:r>
              <a:rPr lang="en-US" dirty="0"/>
              <a:t>SONYC dataset required considerable cleaning</a:t>
            </a:r>
          </a:p>
          <a:p>
            <a:pPr marL="628650" lvl="1" indent="-171450">
              <a:buFont typeface="Arial" panose="020B0604020202020204" pitchFamily="34" charset="0"/>
              <a:buChar char="•"/>
            </a:pPr>
            <a:r>
              <a:rPr lang="en-US" dirty="0"/>
              <a:t>Needed to put dates into a usable format since each annotation was marked with week of the year and day of the week.</a:t>
            </a:r>
          </a:p>
          <a:p>
            <a:pPr marL="628650" lvl="1" indent="-171450">
              <a:buFont typeface="Arial" panose="020B0604020202020204" pitchFamily="34" charset="0"/>
              <a:buChar char="•"/>
            </a:pPr>
            <a:r>
              <a:rPr lang="en-US" dirty="0"/>
              <a:t>Due to the complicated label taxonomy of the audio annotations, the SONYC dataset had 23 distinct sound classes.</a:t>
            </a:r>
          </a:p>
          <a:p>
            <a:pPr marL="1085850" lvl="2" indent="-171450">
              <a:buFont typeface="Arial" panose="020B0604020202020204" pitchFamily="34" charset="0"/>
              <a:buChar char="•"/>
            </a:pPr>
            <a:r>
              <a:rPr lang="en-US" dirty="0"/>
              <a:t>Subcategories were ignored in favor of their broader categories, simplifying 23 sound classes down to 8.</a:t>
            </a:r>
          </a:p>
          <a:p>
            <a:pPr marL="171450" lvl="0" indent="-171450">
              <a:buFont typeface="Arial" panose="020B0604020202020204" pitchFamily="34" charset="0"/>
              <a:buChar char="•"/>
            </a:pPr>
            <a:r>
              <a:rPr lang="en-US" dirty="0"/>
              <a:t>After cleaning, I needed to eliminate schools from our analysis that were not covered by our sensor ranges.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Using the combined dataset, I used </a:t>
            </a:r>
            <a:r>
              <a:rPr lang="en-US" dirty="0" err="1"/>
              <a:t>GeoPandas</a:t>
            </a:r>
            <a:r>
              <a:rPr lang="en-US" dirty="0"/>
              <a:t> to identify schools within 2km of each sensor.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also addressed data quality through temporal alignment (matching school years with noise recordings), spatial validation (verifying school coordinates), and consistency checks (removing duplicates, confirming school identifiers).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F69C2B5-B0D1-4FA8-B39E-31549DE01D02}" type="slidenum">
              <a:rPr lang="en-US" smtClean="0"/>
              <a:t>5</a:t>
            </a:fld>
            <a:endParaRPr lang="en-US"/>
          </a:p>
        </p:txBody>
      </p:sp>
    </p:spTree>
    <p:extLst>
      <p:ext uri="{BB962C8B-B14F-4D97-AF65-F5344CB8AC3E}">
        <p14:creationId xmlns:p14="http://schemas.microsoft.com/office/powerpoint/2010/main" val="3029665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2FEC7-16AA-D652-D048-3EC78A30D0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7FC6AF-DCAD-F239-74A6-6CFE39423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5D1308-F51E-98CF-09E5-E14A46CFCAC4}"/>
              </a:ext>
            </a:extLst>
          </p:cNvPr>
          <p:cNvSpPr>
            <a:spLocks noGrp="1"/>
          </p:cNvSpPr>
          <p:nvPr>
            <p:ph type="body" idx="1"/>
          </p:nvPr>
        </p:nvSpPr>
        <p:spPr/>
        <p:txBody>
          <a:bodyPr/>
          <a:lstStyle/>
          <a:p>
            <a:pPr marL="171450" indent="-171450">
              <a:buFont typeface="Arial" panose="020B0604020202020204" pitchFamily="34" charset="0"/>
              <a:buChar char="•"/>
            </a:pPr>
            <a:r>
              <a:rPr lang="en-US" dirty="0"/>
              <a:t>Here is a map of all 54 sensors and all 1,950 schools in New York City, before any wrangling took place.</a:t>
            </a:r>
          </a:p>
          <a:p>
            <a:pPr marL="171450" indent="-171450">
              <a:buFont typeface="Arial" panose="020B0604020202020204" pitchFamily="34" charset="0"/>
              <a:buChar char="•"/>
            </a:pPr>
            <a:r>
              <a:rPr lang="en-US" dirty="0"/>
              <a:t>Sensors are marked by blue points and schools are marked by red.</a:t>
            </a:r>
          </a:p>
          <a:p>
            <a:pPr marL="171450" indent="-171450">
              <a:buFont typeface="Arial" panose="020B0604020202020204" pitchFamily="34" charset="0"/>
              <a:buChar char="•"/>
            </a:pPr>
            <a:r>
              <a:rPr lang="en-US" dirty="0"/>
              <a:t>As you can see, the sensors are mostly concentrated in one area of New York City. So…</a:t>
            </a:r>
          </a:p>
        </p:txBody>
      </p:sp>
      <p:sp>
        <p:nvSpPr>
          <p:cNvPr id="4" name="Slide Number Placeholder 3">
            <a:extLst>
              <a:ext uri="{FF2B5EF4-FFF2-40B4-BE49-F238E27FC236}">
                <a16:creationId xmlns:a16="http://schemas.microsoft.com/office/drawing/2014/main" id="{1050C159-071A-A46D-CDB1-874819BC56B1}"/>
              </a:ext>
            </a:extLst>
          </p:cNvPr>
          <p:cNvSpPr>
            <a:spLocks noGrp="1"/>
          </p:cNvSpPr>
          <p:nvPr>
            <p:ph type="sldNum" sz="quarter" idx="5"/>
          </p:nvPr>
        </p:nvSpPr>
        <p:spPr/>
        <p:txBody>
          <a:bodyPr/>
          <a:lstStyle/>
          <a:p>
            <a:fld id="{AF69C2B5-B0D1-4FA8-B39E-31549DE01D02}" type="slidenum">
              <a:rPr lang="en-US" smtClean="0"/>
              <a:t>6</a:t>
            </a:fld>
            <a:endParaRPr lang="en-US"/>
          </a:p>
        </p:txBody>
      </p:sp>
    </p:spTree>
    <p:extLst>
      <p:ext uri="{BB962C8B-B14F-4D97-AF65-F5344CB8AC3E}">
        <p14:creationId xmlns:p14="http://schemas.microsoft.com/office/powerpoint/2010/main" val="4151137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544DC-CBED-96CA-4DBB-D7E08EEA23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B36946-A6E0-B150-7A19-CC648A435E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2D4CD0-D158-27D0-E24D-C04FB1869D73}"/>
              </a:ext>
            </a:extLst>
          </p:cNvPr>
          <p:cNvSpPr>
            <a:spLocks noGrp="1"/>
          </p:cNvSpPr>
          <p:nvPr>
            <p:ph type="body" idx="1"/>
          </p:nvPr>
        </p:nvSpPr>
        <p:spPr/>
        <p:txBody>
          <a:bodyPr/>
          <a:lstStyle/>
          <a:p>
            <a:pPr marL="171450" indent="-171450">
              <a:buFont typeface="Arial" panose="020B0604020202020204" pitchFamily="34" charset="0"/>
              <a:buChar char="•"/>
            </a:pPr>
            <a:r>
              <a:rPr lang="en-US" dirty="0"/>
              <a:t>I shrank the map using a bounding box containing all sensor points.</a:t>
            </a:r>
          </a:p>
          <a:p>
            <a:pPr marL="171450" indent="-171450">
              <a:buFont typeface="Arial" panose="020B0604020202020204" pitchFamily="34" charset="0"/>
              <a:buChar char="•"/>
            </a:pPr>
            <a:r>
              <a:rPr lang="en-US" dirty="0"/>
              <a:t>I used a 2km radius around each sensor to identify the schools that I would keep for analysis. </a:t>
            </a:r>
          </a:p>
          <a:p>
            <a:pPr marL="628650" lvl="1" indent="-171450">
              <a:buFont typeface="Arial" panose="020B0604020202020204" pitchFamily="34" charset="0"/>
              <a:buChar char="•"/>
            </a:pPr>
            <a:r>
              <a:rPr lang="en-US" dirty="0"/>
              <a:t>Any schools outside this buffer zone would be removed.</a:t>
            </a:r>
          </a:p>
          <a:p>
            <a:pPr marL="171450" lvl="0" indent="-171450">
              <a:buFont typeface="Arial" panose="020B0604020202020204" pitchFamily="34" charset="0"/>
              <a:buChar char="•"/>
            </a:pPr>
            <a:r>
              <a:rPr lang="en-US" dirty="0"/>
              <a:t>This time, sensors are black, and the 2km radius around each sensor is blue with an alpha of 0.1.</a:t>
            </a:r>
          </a:p>
          <a:p>
            <a:pPr marL="628650" lvl="1" indent="-171450">
              <a:buFont typeface="Arial" panose="020B0604020202020204" pitchFamily="34" charset="0"/>
              <a:buChar char="•"/>
            </a:pPr>
            <a:r>
              <a:rPr lang="en-US" dirty="0"/>
              <a:t>Some of the sensors in the data are rather close together, so darker blue zones indicate areas where there is overlapping sensor coverage.</a:t>
            </a:r>
          </a:p>
        </p:txBody>
      </p:sp>
      <p:sp>
        <p:nvSpPr>
          <p:cNvPr id="4" name="Slide Number Placeholder 3">
            <a:extLst>
              <a:ext uri="{FF2B5EF4-FFF2-40B4-BE49-F238E27FC236}">
                <a16:creationId xmlns:a16="http://schemas.microsoft.com/office/drawing/2014/main" id="{AFF66983-0382-6139-4432-E0BFC7638E5A}"/>
              </a:ext>
            </a:extLst>
          </p:cNvPr>
          <p:cNvSpPr>
            <a:spLocks noGrp="1"/>
          </p:cNvSpPr>
          <p:nvPr>
            <p:ph type="sldNum" sz="quarter" idx="5"/>
          </p:nvPr>
        </p:nvSpPr>
        <p:spPr/>
        <p:txBody>
          <a:bodyPr/>
          <a:lstStyle/>
          <a:p>
            <a:fld id="{AF69C2B5-B0D1-4FA8-B39E-31549DE01D02}" type="slidenum">
              <a:rPr lang="en-US" smtClean="0"/>
              <a:t>7</a:t>
            </a:fld>
            <a:endParaRPr lang="en-US"/>
          </a:p>
        </p:txBody>
      </p:sp>
    </p:spTree>
    <p:extLst>
      <p:ext uri="{BB962C8B-B14F-4D97-AF65-F5344CB8AC3E}">
        <p14:creationId xmlns:p14="http://schemas.microsoft.com/office/powerpoint/2010/main" val="3737703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the final map of New York City after removing school locations that were outside the 2km range of the SONYC sensors.</a:t>
            </a:r>
          </a:p>
          <a:p>
            <a:pPr marL="171450" indent="-171450">
              <a:buFont typeface="Arial" panose="020B0604020202020204" pitchFamily="34" charset="0"/>
              <a:buChar char="•"/>
            </a:pPr>
            <a:r>
              <a:rPr lang="en-US" dirty="0"/>
              <a:t>Again, sensor locations are plotted in blue, while school locations are plotted in red.</a:t>
            </a:r>
          </a:p>
        </p:txBody>
      </p:sp>
      <p:sp>
        <p:nvSpPr>
          <p:cNvPr id="4" name="Slide Number Placeholder 3"/>
          <p:cNvSpPr>
            <a:spLocks noGrp="1"/>
          </p:cNvSpPr>
          <p:nvPr>
            <p:ph type="sldNum" sz="quarter" idx="5"/>
          </p:nvPr>
        </p:nvSpPr>
        <p:spPr/>
        <p:txBody>
          <a:bodyPr/>
          <a:lstStyle/>
          <a:p>
            <a:fld id="{AF69C2B5-B0D1-4FA8-B39E-31549DE01D02}" type="slidenum">
              <a:rPr lang="en-US" smtClean="0"/>
              <a:t>8</a:t>
            </a:fld>
            <a:endParaRPr lang="en-US"/>
          </a:p>
        </p:txBody>
      </p:sp>
    </p:spTree>
    <p:extLst>
      <p:ext uri="{BB962C8B-B14F-4D97-AF65-F5344CB8AC3E}">
        <p14:creationId xmlns:p14="http://schemas.microsoft.com/office/powerpoint/2010/main" val="638831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1B894-A450-BC3A-D581-A5A0B4AB8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781418-00F5-6CAC-CB21-632B96183D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EFE5BC-2C6A-FF8D-325E-361F6CBE18D6}"/>
              </a:ext>
            </a:extLst>
          </p:cNvPr>
          <p:cNvSpPr>
            <a:spLocks noGrp="1"/>
          </p:cNvSpPr>
          <p:nvPr>
            <p:ph type="body" idx="1"/>
          </p:nvPr>
        </p:nvSpPr>
        <p:spPr/>
        <p:txBody>
          <a:bodyPr/>
          <a:lstStyle/>
          <a:p>
            <a:pPr marL="171450" indent="-171450">
              <a:buFont typeface="Arial" panose="020B0604020202020204" pitchFamily="34" charset="0"/>
              <a:buChar char="•"/>
            </a:pPr>
            <a:r>
              <a:rPr lang="en-US" dirty="0"/>
              <a:t>In my Exploratory Data Analysis phase, I was interested in answering the following questions…</a:t>
            </a:r>
          </a:p>
          <a:p>
            <a:pPr marL="171450" indent="-171450">
              <a:buFont typeface="Arial" panose="020B0604020202020204" pitchFamily="34" charset="0"/>
              <a:buChar char="•"/>
            </a:pPr>
            <a:r>
              <a:rPr lang="en-US" dirty="0"/>
              <a:t>How much does school achievement vary based on noise exposure?</a:t>
            </a:r>
          </a:p>
          <a:p>
            <a:pPr marL="171450" indent="-171450">
              <a:buFont typeface="Arial" panose="020B0604020202020204" pitchFamily="34" charset="0"/>
              <a:buChar char="•"/>
            </a:pPr>
            <a:r>
              <a:rPr lang="en-US" dirty="0"/>
              <a:t>Which sounds are most strongly associated with variation in school achievement?</a:t>
            </a:r>
          </a:p>
          <a:p>
            <a:pPr marL="628650" lvl="1" indent="-171450">
              <a:buFont typeface="Arial" panose="020B0604020202020204" pitchFamily="34" charset="0"/>
              <a:buChar char="•"/>
            </a:pPr>
            <a:r>
              <a:rPr lang="en-US" dirty="0"/>
              <a:t>To answer these questions, I looked at lower grades’ and high school grades’ achievement data separately.</a:t>
            </a:r>
          </a:p>
          <a:p>
            <a:pPr marL="628650" lvl="1" indent="-171450">
              <a:buFont typeface="Arial" panose="020B0604020202020204" pitchFamily="34" charset="0"/>
              <a:buChar char="•"/>
            </a:pPr>
            <a:r>
              <a:rPr lang="en-US" dirty="0"/>
              <a:t>I calculated the coefficient of variation per school, per achievement metric to see how strongly variations in achievement scores correlate with the presence of different types of noise.</a:t>
            </a:r>
          </a:p>
        </p:txBody>
      </p:sp>
      <p:sp>
        <p:nvSpPr>
          <p:cNvPr id="4" name="Slide Number Placeholder 3">
            <a:extLst>
              <a:ext uri="{FF2B5EF4-FFF2-40B4-BE49-F238E27FC236}">
                <a16:creationId xmlns:a16="http://schemas.microsoft.com/office/drawing/2014/main" id="{C2EE2399-303D-8C10-57E7-86CA9C721072}"/>
              </a:ext>
            </a:extLst>
          </p:cNvPr>
          <p:cNvSpPr>
            <a:spLocks noGrp="1"/>
          </p:cNvSpPr>
          <p:nvPr>
            <p:ph type="sldNum" sz="quarter" idx="5"/>
          </p:nvPr>
        </p:nvSpPr>
        <p:spPr/>
        <p:txBody>
          <a:bodyPr/>
          <a:lstStyle/>
          <a:p>
            <a:fld id="{AF69C2B5-B0D1-4FA8-B39E-31549DE01D02}" type="slidenum">
              <a:rPr lang="en-US" smtClean="0"/>
              <a:t>9</a:t>
            </a:fld>
            <a:endParaRPr lang="en-US"/>
          </a:p>
        </p:txBody>
      </p:sp>
    </p:spTree>
    <p:extLst>
      <p:ext uri="{BB962C8B-B14F-4D97-AF65-F5344CB8AC3E}">
        <p14:creationId xmlns:p14="http://schemas.microsoft.com/office/powerpoint/2010/main" val="1422106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EADBD-941A-6FDB-1FEB-C87A6B3234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7DCC2B-4796-D173-6003-CA645AB872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F833C6-1D4C-8559-4652-26CC9BCAA46B}"/>
              </a:ext>
            </a:extLst>
          </p:cNvPr>
          <p:cNvSpPr>
            <a:spLocks noGrp="1"/>
          </p:cNvSpPr>
          <p:nvPr>
            <p:ph type="body" idx="1"/>
          </p:nvPr>
        </p:nvSpPr>
        <p:spPr/>
        <p:txBody>
          <a:bodyPr/>
          <a:lstStyle/>
          <a:p>
            <a:pPr marL="171450" indent="-171450">
              <a:buFont typeface="Arial" panose="020B0604020202020204" pitchFamily="34" charset="0"/>
              <a:buChar char="•"/>
            </a:pPr>
            <a:r>
              <a:rPr lang="en-US" dirty="0"/>
              <a:t>This correlation heatmap shows the yearly changes in achievement metrics as a function of the presence of certain sounds.</a:t>
            </a:r>
          </a:p>
          <a:p>
            <a:pPr marL="171450" indent="-171450">
              <a:buFont typeface="Arial" panose="020B0604020202020204" pitchFamily="34" charset="0"/>
              <a:buChar char="•"/>
            </a:pPr>
            <a:r>
              <a:rPr lang="en-US" dirty="0"/>
              <a:t>Results for lower grades are on the left, while those for high school grades are on the right.</a:t>
            </a:r>
          </a:p>
          <a:p>
            <a:pPr marL="171450" indent="-171450">
              <a:buFont typeface="Arial" panose="020B0604020202020204" pitchFamily="34" charset="0"/>
              <a:buChar char="•"/>
            </a:pPr>
            <a:r>
              <a:rPr lang="en-US" dirty="0"/>
              <a:t>Achievement metrics being analyzed are standardized test scores in Math and English, as well as the percentage of students with over a 90% attendance rate.</a:t>
            </a:r>
          </a:p>
          <a:p>
            <a:pPr marL="171450" indent="-171450">
              <a:buFont typeface="Arial" panose="020B0604020202020204" pitchFamily="34" charset="0"/>
              <a:buChar char="•"/>
            </a:pPr>
            <a:r>
              <a:rPr lang="en-US" dirty="0"/>
              <a:t>This uncovered some interesting relationships between noise variation and school performance:</a:t>
            </a:r>
          </a:p>
          <a:p>
            <a:pPr marL="628650" lvl="1" indent="-171450">
              <a:buFont typeface="Arial" panose="020B0604020202020204" pitchFamily="34" charset="0"/>
              <a:buChar char="•"/>
            </a:pPr>
            <a:r>
              <a:rPr lang="en-US" dirty="0"/>
              <a:t>Lower grades show stronger noise-performance relationships than high schools.</a:t>
            </a:r>
          </a:p>
          <a:p>
            <a:pPr marL="628650" lvl="1" indent="-171450">
              <a:buFont typeface="Arial" panose="020B0604020202020204" pitchFamily="34" charset="0"/>
              <a:buChar char="•"/>
            </a:pPr>
            <a:r>
              <a:rPr lang="en-US" dirty="0"/>
              <a:t>ELA and Math proficiency variations are more strongly related to noise variations than attendance.</a:t>
            </a:r>
          </a:p>
          <a:p>
            <a:pPr marL="628650" lvl="1" indent="-171450">
              <a:buFont typeface="Arial" panose="020B0604020202020204" pitchFamily="34" charset="0"/>
              <a:buChar char="•"/>
            </a:pPr>
            <a:r>
              <a:rPr lang="en-US" dirty="0"/>
              <a:t>Mechanical noises (engine, machinery) show stronger correlations than human-generated sounds.</a:t>
            </a:r>
          </a:p>
          <a:p>
            <a:pPr marL="628650" lvl="1" indent="-171450">
              <a:buFont typeface="Arial" panose="020B0604020202020204" pitchFamily="34" charset="0"/>
              <a:buChar char="•"/>
            </a:pPr>
            <a:r>
              <a:rPr lang="en-US" dirty="0"/>
              <a:t>High schools seem more resilient to noise variation in terms of academic performance.</a:t>
            </a:r>
          </a:p>
          <a:p>
            <a:pPr marL="171450" lvl="0" indent="-171450">
              <a:buFont typeface="Arial" panose="020B0604020202020204" pitchFamily="34" charset="0"/>
              <a:buChar char="•"/>
            </a:pPr>
            <a:r>
              <a:rPr lang="en-US" dirty="0"/>
              <a:t>In short, elementary and middle school students seem more vulnerable to the effects of noise in their environment than high schoolers.</a:t>
            </a:r>
          </a:p>
        </p:txBody>
      </p:sp>
      <p:sp>
        <p:nvSpPr>
          <p:cNvPr id="4" name="Slide Number Placeholder 3">
            <a:extLst>
              <a:ext uri="{FF2B5EF4-FFF2-40B4-BE49-F238E27FC236}">
                <a16:creationId xmlns:a16="http://schemas.microsoft.com/office/drawing/2014/main" id="{170E9D48-B216-C2EA-19B6-4ACC402AEB68}"/>
              </a:ext>
            </a:extLst>
          </p:cNvPr>
          <p:cNvSpPr>
            <a:spLocks noGrp="1"/>
          </p:cNvSpPr>
          <p:nvPr>
            <p:ph type="sldNum" sz="quarter" idx="5"/>
          </p:nvPr>
        </p:nvSpPr>
        <p:spPr/>
        <p:txBody>
          <a:bodyPr/>
          <a:lstStyle/>
          <a:p>
            <a:fld id="{AF69C2B5-B0D1-4FA8-B39E-31549DE01D02}" type="slidenum">
              <a:rPr lang="en-US" smtClean="0"/>
              <a:t>10</a:t>
            </a:fld>
            <a:endParaRPr lang="en-US"/>
          </a:p>
        </p:txBody>
      </p:sp>
    </p:spTree>
    <p:extLst>
      <p:ext uri="{BB962C8B-B14F-4D97-AF65-F5344CB8AC3E}">
        <p14:creationId xmlns:p14="http://schemas.microsoft.com/office/powerpoint/2010/main" val="1053093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C4344-9B34-331C-F260-3B8C76B6B1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D80E29-C620-19DF-6FC4-19B534CAEA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1E6483-F38F-4FFC-0CB7-9B2D703EFCBC}"/>
              </a:ext>
            </a:extLst>
          </p:cNvPr>
          <p:cNvSpPr>
            <a:spLocks noGrp="1"/>
          </p:cNvSpPr>
          <p:nvPr>
            <p:ph type="dt" sz="half" idx="10"/>
          </p:nvPr>
        </p:nvSpPr>
        <p:spPr/>
        <p:txBody>
          <a:bodyPr/>
          <a:lstStyle/>
          <a:p>
            <a:fld id="{7D8FD3DE-6FC5-4FA5-ABC2-E96BB8B1C894}" type="datetimeFigureOut">
              <a:rPr lang="en-US" smtClean="0"/>
              <a:t>1/10/2025</a:t>
            </a:fld>
            <a:endParaRPr lang="en-US"/>
          </a:p>
        </p:txBody>
      </p:sp>
      <p:sp>
        <p:nvSpPr>
          <p:cNvPr id="5" name="Footer Placeholder 4">
            <a:extLst>
              <a:ext uri="{FF2B5EF4-FFF2-40B4-BE49-F238E27FC236}">
                <a16:creationId xmlns:a16="http://schemas.microsoft.com/office/drawing/2014/main" id="{823A0875-BDF1-26F1-9016-BA81B828E0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514B31-8EEE-79E0-048C-59CC07B33899}"/>
              </a:ext>
            </a:extLst>
          </p:cNvPr>
          <p:cNvSpPr>
            <a:spLocks noGrp="1"/>
          </p:cNvSpPr>
          <p:nvPr>
            <p:ph type="sldNum" sz="quarter" idx="12"/>
          </p:nvPr>
        </p:nvSpPr>
        <p:spPr/>
        <p:txBody>
          <a:bodyPr/>
          <a:lstStyle/>
          <a:p>
            <a:fld id="{39F4FDAB-80AF-4B4E-9885-05C5BEC2C2F3}" type="slidenum">
              <a:rPr lang="en-US" smtClean="0"/>
              <a:t>‹#›</a:t>
            </a:fld>
            <a:endParaRPr lang="en-US"/>
          </a:p>
        </p:txBody>
      </p:sp>
    </p:spTree>
    <p:extLst>
      <p:ext uri="{BB962C8B-B14F-4D97-AF65-F5344CB8AC3E}">
        <p14:creationId xmlns:p14="http://schemas.microsoft.com/office/powerpoint/2010/main" val="3669500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0D4B2-9C26-8E5E-B413-083C06104C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11994A-0BEE-90FC-9FA4-7D91F3A5EA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718630-EA84-BCF8-70FD-442B9C7B823F}"/>
              </a:ext>
            </a:extLst>
          </p:cNvPr>
          <p:cNvSpPr>
            <a:spLocks noGrp="1"/>
          </p:cNvSpPr>
          <p:nvPr>
            <p:ph type="dt" sz="half" idx="10"/>
          </p:nvPr>
        </p:nvSpPr>
        <p:spPr/>
        <p:txBody>
          <a:bodyPr/>
          <a:lstStyle/>
          <a:p>
            <a:fld id="{7D8FD3DE-6FC5-4FA5-ABC2-E96BB8B1C894}" type="datetimeFigureOut">
              <a:rPr lang="en-US" smtClean="0"/>
              <a:t>1/10/2025</a:t>
            </a:fld>
            <a:endParaRPr lang="en-US"/>
          </a:p>
        </p:txBody>
      </p:sp>
      <p:sp>
        <p:nvSpPr>
          <p:cNvPr id="5" name="Footer Placeholder 4">
            <a:extLst>
              <a:ext uri="{FF2B5EF4-FFF2-40B4-BE49-F238E27FC236}">
                <a16:creationId xmlns:a16="http://schemas.microsoft.com/office/drawing/2014/main" id="{AAC45142-5608-2C8F-7D4E-106928C3A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AE86D-D761-2CC6-8EC6-C03393306BBF}"/>
              </a:ext>
            </a:extLst>
          </p:cNvPr>
          <p:cNvSpPr>
            <a:spLocks noGrp="1"/>
          </p:cNvSpPr>
          <p:nvPr>
            <p:ph type="sldNum" sz="quarter" idx="12"/>
          </p:nvPr>
        </p:nvSpPr>
        <p:spPr/>
        <p:txBody>
          <a:bodyPr/>
          <a:lstStyle/>
          <a:p>
            <a:fld id="{39F4FDAB-80AF-4B4E-9885-05C5BEC2C2F3}" type="slidenum">
              <a:rPr lang="en-US" smtClean="0"/>
              <a:t>‹#›</a:t>
            </a:fld>
            <a:endParaRPr lang="en-US"/>
          </a:p>
        </p:txBody>
      </p:sp>
    </p:spTree>
    <p:extLst>
      <p:ext uri="{BB962C8B-B14F-4D97-AF65-F5344CB8AC3E}">
        <p14:creationId xmlns:p14="http://schemas.microsoft.com/office/powerpoint/2010/main" val="4049682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939CDB-022E-0289-413A-F1965E73BB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8D6096-401A-4AC5-A7D8-88BCD0EA99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3BD260-A220-7C30-8F0C-A897D0D604A0}"/>
              </a:ext>
            </a:extLst>
          </p:cNvPr>
          <p:cNvSpPr>
            <a:spLocks noGrp="1"/>
          </p:cNvSpPr>
          <p:nvPr>
            <p:ph type="dt" sz="half" idx="10"/>
          </p:nvPr>
        </p:nvSpPr>
        <p:spPr/>
        <p:txBody>
          <a:bodyPr/>
          <a:lstStyle/>
          <a:p>
            <a:fld id="{7D8FD3DE-6FC5-4FA5-ABC2-E96BB8B1C894}" type="datetimeFigureOut">
              <a:rPr lang="en-US" smtClean="0"/>
              <a:t>1/10/2025</a:t>
            </a:fld>
            <a:endParaRPr lang="en-US"/>
          </a:p>
        </p:txBody>
      </p:sp>
      <p:sp>
        <p:nvSpPr>
          <p:cNvPr id="5" name="Footer Placeholder 4">
            <a:extLst>
              <a:ext uri="{FF2B5EF4-FFF2-40B4-BE49-F238E27FC236}">
                <a16:creationId xmlns:a16="http://schemas.microsoft.com/office/drawing/2014/main" id="{77EA47EA-6A59-4E26-C796-6A0B58231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C1AE5E-009D-7B0B-C150-2DAB69498ACD}"/>
              </a:ext>
            </a:extLst>
          </p:cNvPr>
          <p:cNvSpPr>
            <a:spLocks noGrp="1"/>
          </p:cNvSpPr>
          <p:nvPr>
            <p:ph type="sldNum" sz="quarter" idx="12"/>
          </p:nvPr>
        </p:nvSpPr>
        <p:spPr/>
        <p:txBody>
          <a:bodyPr/>
          <a:lstStyle/>
          <a:p>
            <a:fld id="{39F4FDAB-80AF-4B4E-9885-05C5BEC2C2F3}" type="slidenum">
              <a:rPr lang="en-US" smtClean="0"/>
              <a:t>‹#›</a:t>
            </a:fld>
            <a:endParaRPr lang="en-US"/>
          </a:p>
        </p:txBody>
      </p:sp>
    </p:spTree>
    <p:extLst>
      <p:ext uri="{BB962C8B-B14F-4D97-AF65-F5344CB8AC3E}">
        <p14:creationId xmlns:p14="http://schemas.microsoft.com/office/powerpoint/2010/main" val="2618351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F314D-8EEB-3711-5B54-6A9CE8B663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12AEBC-9D60-E623-2257-EFAE4A3F88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930F93-8BF2-D230-8153-4E55CB7C9E2E}"/>
              </a:ext>
            </a:extLst>
          </p:cNvPr>
          <p:cNvSpPr>
            <a:spLocks noGrp="1"/>
          </p:cNvSpPr>
          <p:nvPr>
            <p:ph type="dt" sz="half" idx="10"/>
          </p:nvPr>
        </p:nvSpPr>
        <p:spPr/>
        <p:txBody>
          <a:bodyPr/>
          <a:lstStyle/>
          <a:p>
            <a:fld id="{7D8FD3DE-6FC5-4FA5-ABC2-E96BB8B1C894}" type="datetimeFigureOut">
              <a:rPr lang="en-US" smtClean="0"/>
              <a:t>1/10/2025</a:t>
            </a:fld>
            <a:endParaRPr lang="en-US"/>
          </a:p>
        </p:txBody>
      </p:sp>
      <p:sp>
        <p:nvSpPr>
          <p:cNvPr id="5" name="Footer Placeholder 4">
            <a:extLst>
              <a:ext uri="{FF2B5EF4-FFF2-40B4-BE49-F238E27FC236}">
                <a16:creationId xmlns:a16="http://schemas.microsoft.com/office/drawing/2014/main" id="{8E2BA00F-152C-48A0-8988-E537761A82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E1C6-1B1C-EA8D-F1F2-CEF4C7C49C58}"/>
              </a:ext>
            </a:extLst>
          </p:cNvPr>
          <p:cNvSpPr>
            <a:spLocks noGrp="1"/>
          </p:cNvSpPr>
          <p:nvPr>
            <p:ph type="sldNum" sz="quarter" idx="12"/>
          </p:nvPr>
        </p:nvSpPr>
        <p:spPr/>
        <p:txBody>
          <a:bodyPr/>
          <a:lstStyle/>
          <a:p>
            <a:fld id="{39F4FDAB-80AF-4B4E-9885-05C5BEC2C2F3}" type="slidenum">
              <a:rPr lang="en-US" smtClean="0"/>
              <a:t>‹#›</a:t>
            </a:fld>
            <a:endParaRPr lang="en-US"/>
          </a:p>
        </p:txBody>
      </p:sp>
    </p:spTree>
    <p:extLst>
      <p:ext uri="{BB962C8B-B14F-4D97-AF65-F5344CB8AC3E}">
        <p14:creationId xmlns:p14="http://schemas.microsoft.com/office/powerpoint/2010/main" val="932935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694FA-0129-C225-DDD8-220A791DE9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B0250F-7218-1462-9FEB-E808DE9E08B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AD858D-6CC3-0194-46D7-20C1ACA397CD}"/>
              </a:ext>
            </a:extLst>
          </p:cNvPr>
          <p:cNvSpPr>
            <a:spLocks noGrp="1"/>
          </p:cNvSpPr>
          <p:nvPr>
            <p:ph type="dt" sz="half" idx="10"/>
          </p:nvPr>
        </p:nvSpPr>
        <p:spPr/>
        <p:txBody>
          <a:bodyPr/>
          <a:lstStyle/>
          <a:p>
            <a:fld id="{7D8FD3DE-6FC5-4FA5-ABC2-E96BB8B1C894}" type="datetimeFigureOut">
              <a:rPr lang="en-US" smtClean="0"/>
              <a:t>1/10/2025</a:t>
            </a:fld>
            <a:endParaRPr lang="en-US"/>
          </a:p>
        </p:txBody>
      </p:sp>
      <p:sp>
        <p:nvSpPr>
          <p:cNvPr id="5" name="Footer Placeholder 4">
            <a:extLst>
              <a:ext uri="{FF2B5EF4-FFF2-40B4-BE49-F238E27FC236}">
                <a16:creationId xmlns:a16="http://schemas.microsoft.com/office/drawing/2014/main" id="{8860C4CF-C3BC-5224-7CD0-43D85F3EE3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0D3C29-8C66-4AF5-668E-DACA7C9FE570}"/>
              </a:ext>
            </a:extLst>
          </p:cNvPr>
          <p:cNvSpPr>
            <a:spLocks noGrp="1"/>
          </p:cNvSpPr>
          <p:nvPr>
            <p:ph type="sldNum" sz="quarter" idx="12"/>
          </p:nvPr>
        </p:nvSpPr>
        <p:spPr/>
        <p:txBody>
          <a:bodyPr/>
          <a:lstStyle/>
          <a:p>
            <a:fld id="{39F4FDAB-80AF-4B4E-9885-05C5BEC2C2F3}" type="slidenum">
              <a:rPr lang="en-US" smtClean="0"/>
              <a:t>‹#›</a:t>
            </a:fld>
            <a:endParaRPr lang="en-US"/>
          </a:p>
        </p:txBody>
      </p:sp>
    </p:spTree>
    <p:extLst>
      <p:ext uri="{BB962C8B-B14F-4D97-AF65-F5344CB8AC3E}">
        <p14:creationId xmlns:p14="http://schemas.microsoft.com/office/powerpoint/2010/main" val="1755069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3844F-B24E-0215-53FA-6CB84CEB43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F29877-C77C-3CF4-F110-843EADADB2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016726-7CA5-13AD-6D18-4307CB262F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CB6029-D4A5-E294-6D4D-774B80D83267}"/>
              </a:ext>
            </a:extLst>
          </p:cNvPr>
          <p:cNvSpPr>
            <a:spLocks noGrp="1"/>
          </p:cNvSpPr>
          <p:nvPr>
            <p:ph type="dt" sz="half" idx="10"/>
          </p:nvPr>
        </p:nvSpPr>
        <p:spPr/>
        <p:txBody>
          <a:bodyPr/>
          <a:lstStyle/>
          <a:p>
            <a:fld id="{7D8FD3DE-6FC5-4FA5-ABC2-E96BB8B1C894}" type="datetimeFigureOut">
              <a:rPr lang="en-US" smtClean="0"/>
              <a:t>1/10/2025</a:t>
            </a:fld>
            <a:endParaRPr lang="en-US"/>
          </a:p>
        </p:txBody>
      </p:sp>
      <p:sp>
        <p:nvSpPr>
          <p:cNvPr id="6" name="Footer Placeholder 5">
            <a:extLst>
              <a:ext uri="{FF2B5EF4-FFF2-40B4-BE49-F238E27FC236}">
                <a16:creationId xmlns:a16="http://schemas.microsoft.com/office/drawing/2014/main" id="{E480F84F-BA32-CF64-79E5-7D49D5699D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CAD165-700F-141C-D585-2D690899D57C}"/>
              </a:ext>
            </a:extLst>
          </p:cNvPr>
          <p:cNvSpPr>
            <a:spLocks noGrp="1"/>
          </p:cNvSpPr>
          <p:nvPr>
            <p:ph type="sldNum" sz="quarter" idx="12"/>
          </p:nvPr>
        </p:nvSpPr>
        <p:spPr/>
        <p:txBody>
          <a:bodyPr/>
          <a:lstStyle/>
          <a:p>
            <a:fld id="{39F4FDAB-80AF-4B4E-9885-05C5BEC2C2F3}" type="slidenum">
              <a:rPr lang="en-US" smtClean="0"/>
              <a:t>‹#›</a:t>
            </a:fld>
            <a:endParaRPr lang="en-US"/>
          </a:p>
        </p:txBody>
      </p:sp>
    </p:spTree>
    <p:extLst>
      <p:ext uri="{BB962C8B-B14F-4D97-AF65-F5344CB8AC3E}">
        <p14:creationId xmlns:p14="http://schemas.microsoft.com/office/powerpoint/2010/main" val="2693439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45877-0F8D-0C41-2912-A8F21CDB9E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554F9B-A190-3392-A57C-7207B9540F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DF478E-651A-CCDE-052F-DA691E875B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EFFCEA-D216-B1D0-952C-4A23B64B5B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922F58-9380-B17D-0924-5393499C54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15F251-69A6-50F5-CD23-155F3852033B}"/>
              </a:ext>
            </a:extLst>
          </p:cNvPr>
          <p:cNvSpPr>
            <a:spLocks noGrp="1"/>
          </p:cNvSpPr>
          <p:nvPr>
            <p:ph type="dt" sz="half" idx="10"/>
          </p:nvPr>
        </p:nvSpPr>
        <p:spPr/>
        <p:txBody>
          <a:bodyPr/>
          <a:lstStyle/>
          <a:p>
            <a:fld id="{7D8FD3DE-6FC5-4FA5-ABC2-E96BB8B1C894}" type="datetimeFigureOut">
              <a:rPr lang="en-US" smtClean="0"/>
              <a:t>1/10/2025</a:t>
            </a:fld>
            <a:endParaRPr lang="en-US"/>
          </a:p>
        </p:txBody>
      </p:sp>
      <p:sp>
        <p:nvSpPr>
          <p:cNvPr id="8" name="Footer Placeholder 7">
            <a:extLst>
              <a:ext uri="{FF2B5EF4-FFF2-40B4-BE49-F238E27FC236}">
                <a16:creationId xmlns:a16="http://schemas.microsoft.com/office/drawing/2014/main" id="{08B28EC6-2706-46E7-405F-82DE0EC850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E3BD29-C726-F0D3-6851-D6C110CF26F4}"/>
              </a:ext>
            </a:extLst>
          </p:cNvPr>
          <p:cNvSpPr>
            <a:spLocks noGrp="1"/>
          </p:cNvSpPr>
          <p:nvPr>
            <p:ph type="sldNum" sz="quarter" idx="12"/>
          </p:nvPr>
        </p:nvSpPr>
        <p:spPr/>
        <p:txBody>
          <a:bodyPr/>
          <a:lstStyle/>
          <a:p>
            <a:fld id="{39F4FDAB-80AF-4B4E-9885-05C5BEC2C2F3}" type="slidenum">
              <a:rPr lang="en-US" smtClean="0"/>
              <a:t>‹#›</a:t>
            </a:fld>
            <a:endParaRPr lang="en-US"/>
          </a:p>
        </p:txBody>
      </p:sp>
    </p:spTree>
    <p:extLst>
      <p:ext uri="{BB962C8B-B14F-4D97-AF65-F5344CB8AC3E}">
        <p14:creationId xmlns:p14="http://schemas.microsoft.com/office/powerpoint/2010/main" val="156246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F65AF-8CC3-A289-BE10-380EF476EE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325641-AAE2-784C-8273-8CED8A3AC0F0}"/>
              </a:ext>
            </a:extLst>
          </p:cNvPr>
          <p:cNvSpPr>
            <a:spLocks noGrp="1"/>
          </p:cNvSpPr>
          <p:nvPr>
            <p:ph type="dt" sz="half" idx="10"/>
          </p:nvPr>
        </p:nvSpPr>
        <p:spPr/>
        <p:txBody>
          <a:bodyPr/>
          <a:lstStyle/>
          <a:p>
            <a:fld id="{7D8FD3DE-6FC5-4FA5-ABC2-E96BB8B1C894}" type="datetimeFigureOut">
              <a:rPr lang="en-US" smtClean="0"/>
              <a:t>1/10/2025</a:t>
            </a:fld>
            <a:endParaRPr lang="en-US"/>
          </a:p>
        </p:txBody>
      </p:sp>
      <p:sp>
        <p:nvSpPr>
          <p:cNvPr id="4" name="Footer Placeholder 3">
            <a:extLst>
              <a:ext uri="{FF2B5EF4-FFF2-40B4-BE49-F238E27FC236}">
                <a16:creationId xmlns:a16="http://schemas.microsoft.com/office/drawing/2014/main" id="{E0924638-A585-7DAE-B355-D136C73D8B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6F16E5-4B49-5043-37AE-051A87DC564B}"/>
              </a:ext>
            </a:extLst>
          </p:cNvPr>
          <p:cNvSpPr>
            <a:spLocks noGrp="1"/>
          </p:cNvSpPr>
          <p:nvPr>
            <p:ph type="sldNum" sz="quarter" idx="12"/>
          </p:nvPr>
        </p:nvSpPr>
        <p:spPr/>
        <p:txBody>
          <a:bodyPr/>
          <a:lstStyle/>
          <a:p>
            <a:fld id="{39F4FDAB-80AF-4B4E-9885-05C5BEC2C2F3}" type="slidenum">
              <a:rPr lang="en-US" smtClean="0"/>
              <a:t>‹#›</a:t>
            </a:fld>
            <a:endParaRPr lang="en-US"/>
          </a:p>
        </p:txBody>
      </p:sp>
    </p:spTree>
    <p:extLst>
      <p:ext uri="{BB962C8B-B14F-4D97-AF65-F5344CB8AC3E}">
        <p14:creationId xmlns:p14="http://schemas.microsoft.com/office/powerpoint/2010/main" val="2659885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6AD8AB-1725-5B9C-D92F-4A09A031A8E2}"/>
              </a:ext>
            </a:extLst>
          </p:cNvPr>
          <p:cNvSpPr>
            <a:spLocks noGrp="1"/>
          </p:cNvSpPr>
          <p:nvPr>
            <p:ph type="dt" sz="half" idx="10"/>
          </p:nvPr>
        </p:nvSpPr>
        <p:spPr/>
        <p:txBody>
          <a:bodyPr/>
          <a:lstStyle/>
          <a:p>
            <a:fld id="{7D8FD3DE-6FC5-4FA5-ABC2-E96BB8B1C894}" type="datetimeFigureOut">
              <a:rPr lang="en-US" smtClean="0"/>
              <a:t>1/10/2025</a:t>
            </a:fld>
            <a:endParaRPr lang="en-US"/>
          </a:p>
        </p:txBody>
      </p:sp>
      <p:sp>
        <p:nvSpPr>
          <p:cNvPr id="3" name="Footer Placeholder 2">
            <a:extLst>
              <a:ext uri="{FF2B5EF4-FFF2-40B4-BE49-F238E27FC236}">
                <a16:creationId xmlns:a16="http://schemas.microsoft.com/office/drawing/2014/main" id="{C0CAFE7A-850B-B1BE-7F1C-96AAEF2759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C7FF8D-5B94-E5CA-0457-128AEB2126D6}"/>
              </a:ext>
            </a:extLst>
          </p:cNvPr>
          <p:cNvSpPr>
            <a:spLocks noGrp="1"/>
          </p:cNvSpPr>
          <p:nvPr>
            <p:ph type="sldNum" sz="quarter" idx="12"/>
          </p:nvPr>
        </p:nvSpPr>
        <p:spPr/>
        <p:txBody>
          <a:bodyPr/>
          <a:lstStyle/>
          <a:p>
            <a:fld id="{39F4FDAB-80AF-4B4E-9885-05C5BEC2C2F3}" type="slidenum">
              <a:rPr lang="en-US" smtClean="0"/>
              <a:t>‹#›</a:t>
            </a:fld>
            <a:endParaRPr lang="en-US"/>
          </a:p>
        </p:txBody>
      </p:sp>
    </p:spTree>
    <p:extLst>
      <p:ext uri="{BB962C8B-B14F-4D97-AF65-F5344CB8AC3E}">
        <p14:creationId xmlns:p14="http://schemas.microsoft.com/office/powerpoint/2010/main" val="750505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4D7CB-8E3B-EF78-160F-4D287F04B4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CA3D58-EE16-27CF-B54B-B7341CF16C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2A72FB-D2E2-877E-C1EA-993CCFDFC1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4C2047-B89C-6C6B-3797-05955E870036}"/>
              </a:ext>
            </a:extLst>
          </p:cNvPr>
          <p:cNvSpPr>
            <a:spLocks noGrp="1"/>
          </p:cNvSpPr>
          <p:nvPr>
            <p:ph type="dt" sz="half" idx="10"/>
          </p:nvPr>
        </p:nvSpPr>
        <p:spPr/>
        <p:txBody>
          <a:bodyPr/>
          <a:lstStyle/>
          <a:p>
            <a:fld id="{7D8FD3DE-6FC5-4FA5-ABC2-E96BB8B1C894}" type="datetimeFigureOut">
              <a:rPr lang="en-US" smtClean="0"/>
              <a:t>1/10/2025</a:t>
            </a:fld>
            <a:endParaRPr lang="en-US"/>
          </a:p>
        </p:txBody>
      </p:sp>
      <p:sp>
        <p:nvSpPr>
          <p:cNvPr id="6" name="Footer Placeholder 5">
            <a:extLst>
              <a:ext uri="{FF2B5EF4-FFF2-40B4-BE49-F238E27FC236}">
                <a16:creationId xmlns:a16="http://schemas.microsoft.com/office/drawing/2014/main" id="{D0DDEF5A-7324-8EA5-895B-D7917F6069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BC30A-3653-98FA-AA6D-9CFF3AE4CB49}"/>
              </a:ext>
            </a:extLst>
          </p:cNvPr>
          <p:cNvSpPr>
            <a:spLocks noGrp="1"/>
          </p:cNvSpPr>
          <p:nvPr>
            <p:ph type="sldNum" sz="quarter" idx="12"/>
          </p:nvPr>
        </p:nvSpPr>
        <p:spPr/>
        <p:txBody>
          <a:bodyPr/>
          <a:lstStyle/>
          <a:p>
            <a:fld id="{39F4FDAB-80AF-4B4E-9885-05C5BEC2C2F3}" type="slidenum">
              <a:rPr lang="en-US" smtClean="0"/>
              <a:t>‹#›</a:t>
            </a:fld>
            <a:endParaRPr lang="en-US"/>
          </a:p>
        </p:txBody>
      </p:sp>
    </p:spTree>
    <p:extLst>
      <p:ext uri="{BB962C8B-B14F-4D97-AF65-F5344CB8AC3E}">
        <p14:creationId xmlns:p14="http://schemas.microsoft.com/office/powerpoint/2010/main" val="1528319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06EB7-C324-DA01-CE02-8D70D55445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F7A42F-4C4E-B3AF-0D6E-4826C545C0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21764D-AEB2-CD55-1DBB-D23D9734BE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6E2CD6-7F94-2990-7AAD-86D2CA2C1DA3}"/>
              </a:ext>
            </a:extLst>
          </p:cNvPr>
          <p:cNvSpPr>
            <a:spLocks noGrp="1"/>
          </p:cNvSpPr>
          <p:nvPr>
            <p:ph type="dt" sz="half" idx="10"/>
          </p:nvPr>
        </p:nvSpPr>
        <p:spPr/>
        <p:txBody>
          <a:bodyPr/>
          <a:lstStyle/>
          <a:p>
            <a:fld id="{7D8FD3DE-6FC5-4FA5-ABC2-E96BB8B1C894}" type="datetimeFigureOut">
              <a:rPr lang="en-US" smtClean="0"/>
              <a:t>1/10/2025</a:t>
            </a:fld>
            <a:endParaRPr lang="en-US"/>
          </a:p>
        </p:txBody>
      </p:sp>
      <p:sp>
        <p:nvSpPr>
          <p:cNvPr id="6" name="Footer Placeholder 5">
            <a:extLst>
              <a:ext uri="{FF2B5EF4-FFF2-40B4-BE49-F238E27FC236}">
                <a16:creationId xmlns:a16="http://schemas.microsoft.com/office/drawing/2014/main" id="{82E7A919-1843-5B53-F167-189C347BFF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8B6AB8-2C87-618A-7EB8-7CF73F7C4CF7}"/>
              </a:ext>
            </a:extLst>
          </p:cNvPr>
          <p:cNvSpPr>
            <a:spLocks noGrp="1"/>
          </p:cNvSpPr>
          <p:nvPr>
            <p:ph type="sldNum" sz="quarter" idx="12"/>
          </p:nvPr>
        </p:nvSpPr>
        <p:spPr/>
        <p:txBody>
          <a:bodyPr/>
          <a:lstStyle/>
          <a:p>
            <a:fld id="{39F4FDAB-80AF-4B4E-9885-05C5BEC2C2F3}" type="slidenum">
              <a:rPr lang="en-US" smtClean="0"/>
              <a:t>‹#›</a:t>
            </a:fld>
            <a:endParaRPr lang="en-US"/>
          </a:p>
        </p:txBody>
      </p:sp>
    </p:spTree>
    <p:extLst>
      <p:ext uri="{BB962C8B-B14F-4D97-AF65-F5344CB8AC3E}">
        <p14:creationId xmlns:p14="http://schemas.microsoft.com/office/powerpoint/2010/main" val="1015011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A255F8-663C-F9E2-2245-319119DBB3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E45AEA-A151-75CB-2740-0CA7535BB1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0F9504-8B0B-848C-228F-B37D839EC5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D8FD3DE-6FC5-4FA5-ABC2-E96BB8B1C894}" type="datetimeFigureOut">
              <a:rPr lang="en-US" smtClean="0"/>
              <a:t>1/10/2025</a:t>
            </a:fld>
            <a:endParaRPr lang="en-US"/>
          </a:p>
        </p:txBody>
      </p:sp>
      <p:sp>
        <p:nvSpPr>
          <p:cNvPr id="5" name="Footer Placeholder 4">
            <a:extLst>
              <a:ext uri="{FF2B5EF4-FFF2-40B4-BE49-F238E27FC236}">
                <a16:creationId xmlns:a16="http://schemas.microsoft.com/office/drawing/2014/main" id="{8DE6B0B2-3865-A5AD-A5AE-6E5F842FCF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2C35A98-E9B4-2A47-98D3-77CE04276D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9F4FDAB-80AF-4B4E-9885-05C5BEC2C2F3}" type="slidenum">
              <a:rPr lang="en-US" smtClean="0"/>
              <a:t>‹#›</a:t>
            </a:fld>
            <a:endParaRPr lang="en-US"/>
          </a:p>
        </p:txBody>
      </p:sp>
    </p:spTree>
    <p:extLst>
      <p:ext uri="{BB962C8B-B14F-4D97-AF65-F5344CB8AC3E}">
        <p14:creationId xmlns:p14="http://schemas.microsoft.com/office/powerpoint/2010/main" val="2322700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A94D1-1343-81EE-4A9B-138A0FC60086}"/>
              </a:ext>
            </a:extLst>
          </p:cNvPr>
          <p:cNvSpPr>
            <a:spLocks noGrp="1"/>
          </p:cNvSpPr>
          <p:nvPr>
            <p:ph type="ctrTitle"/>
          </p:nvPr>
        </p:nvSpPr>
        <p:spPr/>
        <p:txBody>
          <a:bodyPr/>
          <a:lstStyle/>
          <a:p>
            <a:r>
              <a:rPr lang="en-US" dirty="0"/>
              <a:t>Urban Noise and Educational Outcomes</a:t>
            </a:r>
          </a:p>
        </p:txBody>
      </p:sp>
      <p:sp>
        <p:nvSpPr>
          <p:cNvPr id="3" name="Subtitle 2">
            <a:extLst>
              <a:ext uri="{FF2B5EF4-FFF2-40B4-BE49-F238E27FC236}">
                <a16:creationId xmlns:a16="http://schemas.microsoft.com/office/drawing/2014/main" id="{97EFA45C-7183-3CBD-AC5F-97857D1DD942}"/>
              </a:ext>
            </a:extLst>
          </p:cNvPr>
          <p:cNvSpPr>
            <a:spLocks noGrp="1"/>
          </p:cNvSpPr>
          <p:nvPr>
            <p:ph type="subTitle" idx="1"/>
          </p:nvPr>
        </p:nvSpPr>
        <p:spPr/>
        <p:txBody>
          <a:bodyPr/>
          <a:lstStyle/>
          <a:p>
            <a:r>
              <a:rPr lang="en-US" dirty="0"/>
              <a:t>Analyzing Environmental Sound Impacts in NYC Schools</a:t>
            </a:r>
          </a:p>
          <a:p>
            <a:r>
              <a:rPr lang="en-US" dirty="0"/>
              <a:t>Emily Aiken</a:t>
            </a:r>
          </a:p>
        </p:txBody>
      </p:sp>
    </p:spTree>
    <p:extLst>
      <p:ext uri="{BB962C8B-B14F-4D97-AF65-F5344CB8AC3E}">
        <p14:creationId xmlns:p14="http://schemas.microsoft.com/office/powerpoint/2010/main" val="2606429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6AA3824-1E4F-292A-7E1F-1927E6AC11BB}"/>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8FA98EA6-EF9F-43D8-B1A7-FF6169D0A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562610"/>
            <a:ext cx="5294716" cy="3732777"/>
          </a:xfrm>
          <a:prstGeom prst="rect">
            <a:avLst/>
          </a:prstGeom>
        </p:spPr>
      </p:pic>
      <p:cxnSp>
        <p:nvCxnSpPr>
          <p:cNvPr id="18" name="Straight Connector 17">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9" name="Picture 8" descr="A screenshot of a computer&#10;&#10;Description automatically generated">
            <a:extLst>
              <a:ext uri="{FF2B5EF4-FFF2-40B4-BE49-F238E27FC236}">
                <a16:creationId xmlns:a16="http://schemas.microsoft.com/office/drawing/2014/main" id="{C51457EA-DA97-EB70-6286-473B810B6E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3817" y="1562612"/>
            <a:ext cx="5294715" cy="3732776"/>
          </a:xfrm>
          <a:prstGeom prst="rect">
            <a:avLst/>
          </a:prstGeom>
        </p:spPr>
      </p:pic>
    </p:spTree>
    <p:extLst>
      <p:ext uri="{BB962C8B-B14F-4D97-AF65-F5344CB8AC3E}">
        <p14:creationId xmlns:p14="http://schemas.microsoft.com/office/powerpoint/2010/main" val="1183452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83EA13-ECF3-C88A-DE89-B6737299DE23}"/>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and orange squares with black text&#10;&#10;Description automatically generated">
            <a:extLst>
              <a:ext uri="{FF2B5EF4-FFF2-40B4-BE49-F238E27FC236}">
                <a16:creationId xmlns:a16="http://schemas.microsoft.com/office/drawing/2014/main" id="{22FAC2E9-FAC7-1328-7858-12CB89C4B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589084"/>
            <a:ext cx="5294716" cy="3679830"/>
          </a:xfrm>
          <a:prstGeom prst="rect">
            <a:avLst/>
          </a:prstGeom>
        </p:spPr>
      </p:pic>
      <p:cxnSp>
        <p:nvCxnSpPr>
          <p:cNvPr id="18" name="Straight Connector 17">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9" name="Picture 8" descr="A screenshot of a graph&#10;&#10;Description automatically generated">
            <a:extLst>
              <a:ext uri="{FF2B5EF4-FFF2-40B4-BE49-F238E27FC236}">
                <a16:creationId xmlns:a16="http://schemas.microsoft.com/office/drawing/2014/main" id="{893E6683-B214-D8F3-843E-5157FDDC0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3817" y="1589085"/>
            <a:ext cx="5294715" cy="3679829"/>
          </a:xfrm>
          <a:prstGeom prst="rect">
            <a:avLst/>
          </a:prstGeom>
        </p:spPr>
      </p:pic>
    </p:spTree>
    <p:extLst>
      <p:ext uri="{BB962C8B-B14F-4D97-AF65-F5344CB8AC3E}">
        <p14:creationId xmlns:p14="http://schemas.microsoft.com/office/powerpoint/2010/main" val="1701761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1CA59-E4FD-AE5B-3AAE-2DCF110607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CC897F-2C92-851C-3E28-91CE82A09753}"/>
              </a:ext>
            </a:extLst>
          </p:cNvPr>
          <p:cNvSpPr>
            <a:spLocks noGrp="1"/>
          </p:cNvSpPr>
          <p:nvPr>
            <p:ph type="title"/>
          </p:nvPr>
        </p:nvSpPr>
        <p:spPr/>
        <p:txBody>
          <a:bodyPr/>
          <a:lstStyle/>
          <a:p>
            <a:r>
              <a:rPr lang="en-US" dirty="0"/>
              <a:t>Exploratory Data Analysis and Key Findings</a:t>
            </a:r>
          </a:p>
        </p:txBody>
      </p:sp>
      <p:sp>
        <p:nvSpPr>
          <p:cNvPr id="3" name="Content Placeholder 2">
            <a:extLst>
              <a:ext uri="{FF2B5EF4-FFF2-40B4-BE49-F238E27FC236}">
                <a16:creationId xmlns:a16="http://schemas.microsoft.com/office/drawing/2014/main" id="{EE16EE2C-BA22-8E49-9038-AE1F6325D8E5}"/>
              </a:ext>
            </a:extLst>
          </p:cNvPr>
          <p:cNvSpPr>
            <a:spLocks noGrp="1"/>
          </p:cNvSpPr>
          <p:nvPr>
            <p:ph idx="1"/>
          </p:nvPr>
        </p:nvSpPr>
        <p:spPr/>
        <p:txBody>
          <a:bodyPr/>
          <a:lstStyle/>
          <a:p>
            <a:r>
              <a:rPr lang="en-US" dirty="0"/>
              <a:t>Lower grades show stronger noise-performance relationships than high schools.</a:t>
            </a:r>
          </a:p>
          <a:p>
            <a:r>
              <a:rPr lang="en-US" dirty="0"/>
              <a:t>Music is negatively correlated with achievement metrics.</a:t>
            </a:r>
          </a:p>
        </p:txBody>
      </p:sp>
    </p:spTree>
    <p:extLst>
      <p:ext uri="{BB962C8B-B14F-4D97-AF65-F5344CB8AC3E}">
        <p14:creationId xmlns:p14="http://schemas.microsoft.com/office/powerpoint/2010/main" val="1918714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4CB45-3F0B-51F6-D2F7-A055676BB5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BDC9FB-271B-A1E3-5B55-9256375BAFCD}"/>
              </a:ext>
            </a:extLst>
          </p:cNvPr>
          <p:cNvSpPr>
            <a:spLocks noGrp="1"/>
          </p:cNvSpPr>
          <p:nvPr>
            <p:ph type="title"/>
          </p:nvPr>
        </p:nvSpPr>
        <p:spPr/>
        <p:txBody>
          <a:bodyPr/>
          <a:lstStyle/>
          <a:p>
            <a:r>
              <a:rPr lang="en-US" dirty="0"/>
              <a:t>Exploratory Data Analysis and Key Findings</a:t>
            </a:r>
          </a:p>
        </p:txBody>
      </p:sp>
      <p:sp>
        <p:nvSpPr>
          <p:cNvPr id="3" name="Content Placeholder 2">
            <a:extLst>
              <a:ext uri="{FF2B5EF4-FFF2-40B4-BE49-F238E27FC236}">
                <a16:creationId xmlns:a16="http://schemas.microsoft.com/office/drawing/2014/main" id="{7BF3DBB1-7E7F-117B-84F7-E0A52C98F546}"/>
              </a:ext>
            </a:extLst>
          </p:cNvPr>
          <p:cNvSpPr>
            <a:spLocks noGrp="1"/>
          </p:cNvSpPr>
          <p:nvPr>
            <p:ph idx="1"/>
          </p:nvPr>
        </p:nvSpPr>
        <p:spPr>
          <a:xfrm>
            <a:off x="838200" y="1825625"/>
            <a:ext cx="10515600" cy="1180465"/>
          </a:xfrm>
        </p:spPr>
        <p:txBody>
          <a:bodyPr/>
          <a:lstStyle/>
          <a:p>
            <a:r>
              <a:rPr lang="en-US" dirty="0"/>
              <a:t>K-Means clustering used to identify noise exposure patterns in schools</a:t>
            </a:r>
          </a:p>
          <a:p>
            <a:endParaRPr lang="en-US" dirty="0"/>
          </a:p>
        </p:txBody>
      </p:sp>
      <p:sp>
        <p:nvSpPr>
          <p:cNvPr id="4" name="TextBox 3">
            <a:extLst>
              <a:ext uri="{FF2B5EF4-FFF2-40B4-BE49-F238E27FC236}">
                <a16:creationId xmlns:a16="http://schemas.microsoft.com/office/drawing/2014/main" id="{6B165834-B6A9-31C8-C1A7-88195BF9640C}"/>
              </a:ext>
            </a:extLst>
          </p:cNvPr>
          <p:cNvSpPr txBox="1"/>
          <p:nvPr/>
        </p:nvSpPr>
        <p:spPr>
          <a:xfrm>
            <a:off x="1078230" y="2697749"/>
            <a:ext cx="3533724" cy="2862322"/>
          </a:xfrm>
          <a:prstGeom prst="rect">
            <a:avLst/>
          </a:prstGeom>
          <a:noFill/>
        </p:spPr>
        <p:txBody>
          <a:bodyPr wrap="none" rtlCol="0">
            <a:spAutoFit/>
          </a:bodyPr>
          <a:lstStyle/>
          <a:p>
            <a:r>
              <a:rPr lang="en-US" b="1" dirty="0"/>
              <a:t>First Principal Component (PC1)</a:t>
            </a:r>
          </a:p>
          <a:p>
            <a:r>
              <a:rPr lang="en-US" b="1" dirty="0"/>
              <a:t>Strong positive correlations:</a:t>
            </a:r>
            <a:endParaRPr lang="en-US" dirty="0"/>
          </a:p>
          <a:p>
            <a:pPr>
              <a:buFont typeface="Arial" panose="020B0604020202020204" pitchFamily="34" charset="0"/>
              <a:buChar char="•"/>
            </a:pPr>
            <a:r>
              <a:rPr lang="en-US" dirty="0"/>
              <a:t>Machinery-impact (0.437)</a:t>
            </a:r>
          </a:p>
          <a:p>
            <a:pPr>
              <a:buFont typeface="Arial" panose="020B0604020202020204" pitchFamily="34" charset="0"/>
              <a:buChar char="•"/>
            </a:pPr>
            <a:r>
              <a:rPr lang="en-US" dirty="0"/>
              <a:t>Alert-signal (0.412)</a:t>
            </a:r>
          </a:p>
          <a:p>
            <a:pPr>
              <a:buFont typeface="Arial" panose="020B0604020202020204" pitchFamily="34" charset="0"/>
              <a:buChar char="•"/>
            </a:pPr>
            <a:r>
              <a:rPr lang="en-US" dirty="0"/>
              <a:t>Engine (0.374)</a:t>
            </a:r>
          </a:p>
          <a:p>
            <a:pPr>
              <a:buFont typeface="Arial" panose="020B0604020202020204" pitchFamily="34" charset="0"/>
              <a:buChar char="•"/>
            </a:pPr>
            <a:r>
              <a:rPr lang="en-US" dirty="0"/>
              <a:t>Powered saw (0.359)</a:t>
            </a:r>
          </a:p>
          <a:p>
            <a:r>
              <a:rPr lang="en-US" b="1" dirty="0"/>
              <a:t>Strong negative correlations:</a:t>
            </a:r>
            <a:endParaRPr lang="en-US" dirty="0"/>
          </a:p>
          <a:p>
            <a:pPr>
              <a:buFont typeface="Arial" panose="020B0604020202020204" pitchFamily="34" charset="0"/>
              <a:buChar char="•"/>
            </a:pPr>
            <a:r>
              <a:rPr lang="en-US" dirty="0"/>
              <a:t>Human voice (-0.403)</a:t>
            </a:r>
          </a:p>
          <a:p>
            <a:pPr>
              <a:buFont typeface="Arial" panose="020B0604020202020204" pitchFamily="34" charset="0"/>
              <a:buChar char="•"/>
            </a:pPr>
            <a:r>
              <a:rPr lang="en-US" dirty="0"/>
              <a:t>Music (-0.296)</a:t>
            </a:r>
          </a:p>
          <a:p>
            <a:endParaRPr lang="en-US" dirty="0"/>
          </a:p>
        </p:txBody>
      </p:sp>
      <p:sp>
        <p:nvSpPr>
          <p:cNvPr id="5" name="TextBox 4">
            <a:extLst>
              <a:ext uri="{FF2B5EF4-FFF2-40B4-BE49-F238E27FC236}">
                <a16:creationId xmlns:a16="http://schemas.microsoft.com/office/drawing/2014/main" id="{2B09DE2F-74B9-A5DB-7E5A-3BDECEFE51EF}"/>
              </a:ext>
            </a:extLst>
          </p:cNvPr>
          <p:cNvSpPr txBox="1"/>
          <p:nvPr/>
        </p:nvSpPr>
        <p:spPr>
          <a:xfrm>
            <a:off x="4611954" y="2697749"/>
            <a:ext cx="3930243" cy="2308324"/>
          </a:xfrm>
          <a:prstGeom prst="rect">
            <a:avLst/>
          </a:prstGeom>
          <a:noFill/>
        </p:spPr>
        <p:txBody>
          <a:bodyPr wrap="none" rtlCol="0">
            <a:spAutoFit/>
          </a:bodyPr>
          <a:lstStyle/>
          <a:p>
            <a:pPr rtl="0"/>
            <a:r>
              <a:rPr lang="en-US" b="1" dirty="0"/>
              <a:t>Second Principal Component (PC2):</a:t>
            </a:r>
          </a:p>
          <a:p>
            <a:pPr rtl="0"/>
            <a:r>
              <a:rPr lang="en-US" b="1" dirty="0"/>
              <a:t>Strong positive correlations:</a:t>
            </a:r>
            <a:endParaRPr lang="en-US" dirty="0"/>
          </a:p>
          <a:p>
            <a:pPr rtl="0">
              <a:buFont typeface="Arial" panose="020B0604020202020204" pitchFamily="34" charset="0"/>
              <a:buChar char="•"/>
            </a:pPr>
            <a:r>
              <a:rPr lang="en-US" dirty="0"/>
              <a:t>Dog (0.581)</a:t>
            </a:r>
          </a:p>
          <a:p>
            <a:pPr rtl="0">
              <a:buFont typeface="Arial" panose="020B0604020202020204" pitchFamily="34" charset="0"/>
              <a:buChar char="•"/>
            </a:pPr>
            <a:r>
              <a:rPr lang="en-US" dirty="0"/>
              <a:t>Non-machinery impact (0.478)</a:t>
            </a:r>
          </a:p>
          <a:p>
            <a:pPr rtl="0">
              <a:buFont typeface="Arial" panose="020B0604020202020204" pitchFamily="34" charset="0"/>
              <a:buChar char="•"/>
            </a:pPr>
            <a:r>
              <a:rPr lang="en-US" dirty="0"/>
              <a:t>Human voice (0.294)</a:t>
            </a:r>
          </a:p>
          <a:p>
            <a:pPr rtl="0"/>
            <a:r>
              <a:rPr lang="en-US" b="1" dirty="0"/>
              <a:t>Strong negative correlations:</a:t>
            </a:r>
            <a:endParaRPr lang="en-US" dirty="0"/>
          </a:p>
          <a:p>
            <a:pPr rtl="0">
              <a:buFont typeface="Arial" panose="020B0604020202020204" pitchFamily="34" charset="0"/>
              <a:buChar char="•"/>
            </a:pPr>
            <a:r>
              <a:rPr lang="en-US" dirty="0"/>
              <a:t>Music (-0.531)</a:t>
            </a:r>
          </a:p>
          <a:p>
            <a:pPr rtl="0">
              <a:buFont typeface="Arial" panose="020B0604020202020204" pitchFamily="34" charset="0"/>
              <a:buChar char="•"/>
            </a:pPr>
            <a:r>
              <a:rPr lang="en-US" dirty="0"/>
              <a:t>Powered saw (-0.225)</a:t>
            </a:r>
          </a:p>
        </p:txBody>
      </p:sp>
    </p:spTree>
    <p:extLst>
      <p:ext uri="{BB962C8B-B14F-4D97-AF65-F5344CB8AC3E}">
        <p14:creationId xmlns:p14="http://schemas.microsoft.com/office/powerpoint/2010/main" val="872185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a city&#10;&#10;Description automatically generated">
            <a:extLst>
              <a:ext uri="{FF2B5EF4-FFF2-40B4-BE49-F238E27FC236}">
                <a16:creationId xmlns:a16="http://schemas.microsoft.com/office/drawing/2014/main" id="{7B3352B4-4FF4-624F-A9E5-9F22C8826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6719" y="0"/>
            <a:ext cx="4618561" cy="6858000"/>
          </a:xfrm>
          <a:prstGeom prst="rect">
            <a:avLst/>
          </a:prstGeom>
        </p:spPr>
      </p:pic>
    </p:spTree>
    <p:extLst>
      <p:ext uri="{BB962C8B-B14F-4D97-AF65-F5344CB8AC3E}">
        <p14:creationId xmlns:p14="http://schemas.microsoft.com/office/powerpoint/2010/main" val="47833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ACCA6-F399-C0EE-56E8-A28012BFA9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CA99FA-FA37-159F-5391-1069CAB04001}"/>
              </a:ext>
            </a:extLst>
          </p:cNvPr>
          <p:cNvSpPr>
            <a:spLocks noGrp="1"/>
          </p:cNvSpPr>
          <p:nvPr>
            <p:ph type="title"/>
          </p:nvPr>
        </p:nvSpPr>
        <p:spPr/>
        <p:txBody>
          <a:bodyPr/>
          <a:lstStyle/>
          <a:p>
            <a:r>
              <a:rPr lang="en-US" dirty="0"/>
              <a:t>Modeling</a:t>
            </a:r>
          </a:p>
        </p:txBody>
      </p:sp>
      <p:sp>
        <p:nvSpPr>
          <p:cNvPr id="3" name="Content Placeholder 2">
            <a:extLst>
              <a:ext uri="{FF2B5EF4-FFF2-40B4-BE49-F238E27FC236}">
                <a16:creationId xmlns:a16="http://schemas.microsoft.com/office/drawing/2014/main" id="{011CF250-4DD1-0A2F-083F-5957B77BCC9F}"/>
              </a:ext>
            </a:extLst>
          </p:cNvPr>
          <p:cNvSpPr>
            <a:spLocks noGrp="1"/>
          </p:cNvSpPr>
          <p:nvPr>
            <p:ph idx="1"/>
          </p:nvPr>
        </p:nvSpPr>
        <p:spPr/>
        <p:txBody>
          <a:bodyPr/>
          <a:lstStyle/>
          <a:p>
            <a:endParaRPr lang="en-US" dirty="0"/>
          </a:p>
          <a:p>
            <a:endParaRPr lang="en-US" dirty="0"/>
          </a:p>
        </p:txBody>
      </p:sp>
      <p:pic>
        <p:nvPicPr>
          <p:cNvPr id="5" name="Picture 4" descr="A graph of blue dots&#10;&#10;Description automatically generated">
            <a:extLst>
              <a:ext uri="{FF2B5EF4-FFF2-40B4-BE49-F238E27FC236}">
                <a16:creationId xmlns:a16="http://schemas.microsoft.com/office/drawing/2014/main" id="{40C819FA-6BD3-7497-630F-182E2B665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235" y="1500241"/>
            <a:ext cx="6321565" cy="4992634"/>
          </a:xfrm>
          <a:prstGeom prst="rect">
            <a:avLst/>
          </a:prstGeom>
        </p:spPr>
      </p:pic>
      <p:sp>
        <p:nvSpPr>
          <p:cNvPr id="6" name="TextBox 5">
            <a:extLst>
              <a:ext uri="{FF2B5EF4-FFF2-40B4-BE49-F238E27FC236}">
                <a16:creationId xmlns:a16="http://schemas.microsoft.com/office/drawing/2014/main" id="{406B83C1-B811-3020-E43D-4659ECA76640}"/>
              </a:ext>
            </a:extLst>
          </p:cNvPr>
          <p:cNvSpPr txBox="1"/>
          <p:nvPr/>
        </p:nvSpPr>
        <p:spPr>
          <a:xfrm>
            <a:off x="838199" y="1825625"/>
            <a:ext cx="4194035" cy="2585323"/>
          </a:xfrm>
          <a:prstGeom prst="rect">
            <a:avLst/>
          </a:prstGeom>
          <a:noFill/>
        </p:spPr>
        <p:txBody>
          <a:bodyPr wrap="square" rtlCol="0">
            <a:spAutoFit/>
          </a:bodyPr>
          <a:lstStyle/>
          <a:p>
            <a:pPr marL="285750" indent="-285750">
              <a:buFont typeface="Arial" panose="020B0604020202020204" pitchFamily="34" charset="0"/>
              <a:buChar char="•"/>
            </a:pPr>
            <a:r>
              <a:rPr lang="en-US" dirty="0"/>
              <a:t>Focused on </a:t>
            </a:r>
            <a:r>
              <a:rPr lang="en-US" b="1" dirty="0"/>
              <a:t>lower grades</a:t>
            </a:r>
            <a:endParaRPr lang="en-US" dirty="0"/>
          </a:p>
          <a:p>
            <a:pPr marL="285750" indent="-285750">
              <a:buFont typeface="Arial" panose="020B0604020202020204" pitchFamily="34" charset="0"/>
              <a:buChar char="•"/>
            </a:pPr>
            <a:r>
              <a:rPr lang="en-US" b="1" dirty="0"/>
              <a:t>Target variable: </a:t>
            </a:r>
            <a:r>
              <a:rPr lang="en-US" dirty="0"/>
              <a:t>Combined metric using Math and ELA proficiency</a:t>
            </a:r>
          </a:p>
          <a:p>
            <a:pPr marL="285750" indent="-285750">
              <a:buFont typeface="Arial" panose="020B0604020202020204" pitchFamily="34" charset="0"/>
              <a:buChar char="•"/>
            </a:pPr>
            <a:r>
              <a:rPr lang="en-US" dirty="0"/>
              <a:t>Trained and evaluated three different classification models:</a:t>
            </a:r>
          </a:p>
          <a:p>
            <a:pPr marL="742950" lvl="1" indent="-285750">
              <a:buFont typeface="Arial" panose="020B0604020202020204" pitchFamily="34" charset="0"/>
              <a:buChar char="•"/>
            </a:pPr>
            <a:r>
              <a:rPr lang="en-US" dirty="0"/>
              <a:t>Logistic Regression</a:t>
            </a:r>
          </a:p>
          <a:p>
            <a:pPr marL="742950" lvl="1" indent="-285750">
              <a:buFont typeface="Arial" panose="020B0604020202020204" pitchFamily="34" charset="0"/>
              <a:buChar char="•"/>
            </a:pPr>
            <a:r>
              <a:rPr lang="en-US" dirty="0"/>
              <a:t>Random Forest Classifier</a:t>
            </a:r>
          </a:p>
          <a:p>
            <a:pPr marL="742950" lvl="1" indent="-285750">
              <a:buFont typeface="Arial" panose="020B0604020202020204" pitchFamily="34" charset="0"/>
              <a:buChar char="•"/>
            </a:pPr>
            <a:r>
              <a:rPr lang="en-US" dirty="0"/>
              <a:t>Support Vector Machine</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167000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BBE8F-F321-3280-CBC2-D47FF438FBB7}"/>
            </a:ext>
          </a:extLst>
        </p:cNvPr>
        <p:cNvGrpSpPr/>
        <p:nvPr/>
      </p:nvGrpSpPr>
      <p:grpSpPr>
        <a:xfrm>
          <a:off x="0" y="0"/>
          <a:ext cx="0" cy="0"/>
          <a:chOff x="0" y="0"/>
          <a:chExt cx="0" cy="0"/>
        </a:xfrm>
      </p:grpSpPr>
      <p:pic>
        <p:nvPicPr>
          <p:cNvPr id="7" name="Picture 6" descr="A graph of a graph with numbers and a bar&#10;&#10;Description automatically generated with medium confidence">
            <a:extLst>
              <a:ext uri="{FF2B5EF4-FFF2-40B4-BE49-F238E27FC236}">
                <a16:creationId xmlns:a16="http://schemas.microsoft.com/office/drawing/2014/main" id="{CFE8A579-666D-9B6C-C65C-FDA095A861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4390" y="0"/>
            <a:ext cx="7883220" cy="6858000"/>
          </a:xfrm>
          <a:prstGeom prst="rect">
            <a:avLst/>
          </a:prstGeom>
        </p:spPr>
      </p:pic>
    </p:spTree>
    <p:extLst>
      <p:ext uri="{BB962C8B-B14F-4D97-AF65-F5344CB8AC3E}">
        <p14:creationId xmlns:p14="http://schemas.microsoft.com/office/powerpoint/2010/main" val="1146128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7AE99-9382-D99B-C2BC-5AD6CBDA40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903956-190E-79E9-B2C8-1EE461FC5FB0}"/>
              </a:ext>
            </a:extLst>
          </p:cNvPr>
          <p:cNvSpPr>
            <a:spLocks noGrp="1"/>
          </p:cNvSpPr>
          <p:nvPr>
            <p:ph type="title"/>
          </p:nvPr>
        </p:nvSpPr>
        <p:spPr/>
        <p:txBody>
          <a:bodyPr/>
          <a:lstStyle/>
          <a:p>
            <a:r>
              <a:rPr lang="en-US" dirty="0"/>
              <a:t>Analysis Results</a:t>
            </a:r>
          </a:p>
        </p:txBody>
      </p:sp>
      <p:pic>
        <p:nvPicPr>
          <p:cNvPr id="5" name="Content Placeholder 4" descr="A graph with blue squares&#10;&#10;Description automatically generated">
            <a:extLst>
              <a:ext uri="{FF2B5EF4-FFF2-40B4-BE49-F238E27FC236}">
                <a16:creationId xmlns:a16="http://schemas.microsoft.com/office/drawing/2014/main" id="{3C3CB338-08E2-C92F-F028-64D02A2D77E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02356" y="1825625"/>
            <a:ext cx="9587288" cy="4351338"/>
          </a:xfrm>
        </p:spPr>
      </p:pic>
    </p:spTree>
    <p:extLst>
      <p:ext uri="{BB962C8B-B14F-4D97-AF65-F5344CB8AC3E}">
        <p14:creationId xmlns:p14="http://schemas.microsoft.com/office/powerpoint/2010/main" val="1812406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DEB2C-749C-CBCC-EDC2-726D29A511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66F132-1C7F-3B54-2139-6AE9A61CD080}"/>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B8F6A0FE-01CE-8473-5787-F631DE59A074}"/>
              </a:ext>
            </a:extLst>
          </p:cNvPr>
          <p:cNvSpPr>
            <a:spLocks noGrp="1"/>
          </p:cNvSpPr>
          <p:nvPr>
            <p:ph idx="1"/>
          </p:nvPr>
        </p:nvSpPr>
        <p:spPr/>
        <p:txBody>
          <a:bodyPr>
            <a:normAutofit lnSpcReduction="10000"/>
          </a:bodyPr>
          <a:lstStyle/>
          <a:p>
            <a:r>
              <a:rPr lang="en-US" dirty="0"/>
              <a:t>Immediate Actions</a:t>
            </a:r>
          </a:p>
          <a:p>
            <a:pPr lvl="1"/>
            <a:r>
              <a:rPr lang="en-US" dirty="0"/>
              <a:t>Provide noise reduction equipment (headphones, earplugs) during independent study</a:t>
            </a:r>
          </a:p>
          <a:p>
            <a:pPr lvl="1"/>
            <a:r>
              <a:rPr lang="en-US" dirty="0"/>
              <a:t>Prioritize noise mitigation in elementary grades where impacts are strongest</a:t>
            </a:r>
          </a:p>
          <a:p>
            <a:r>
              <a:rPr lang="en-US" dirty="0"/>
              <a:t>Infrastructure Planning</a:t>
            </a:r>
          </a:p>
          <a:p>
            <a:pPr lvl="1"/>
            <a:r>
              <a:rPr lang="en-US" dirty="0"/>
              <a:t>Focus sound isolation efforts on music-related noise, particularly near entertainment venues</a:t>
            </a:r>
          </a:p>
          <a:p>
            <a:r>
              <a:rPr lang="en-US" dirty="0"/>
              <a:t>Policy Development</a:t>
            </a:r>
          </a:p>
          <a:p>
            <a:pPr lvl="1"/>
            <a:r>
              <a:rPr lang="en-US" dirty="0"/>
              <a:t>Schedule noise-sensitive activities (testing, focused work) during quieter periods</a:t>
            </a:r>
          </a:p>
        </p:txBody>
      </p:sp>
    </p:spTree>
    <p:extLst>
      <p:ext uri="{BB962C8B-B14F-4D97-AF65-F5344CB8AC3E}">
        <p14:creationId xmlns:p14="http://schemas.microsoft.com/office/powerpoint/2010/main" val="2820178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28FA7-396C-2702-DEF7-E65D1AB864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384E18-E90E-ADBD-39A8-95F4F1D56AA4}"/>
              </a:ext>
            </a:extLst>
          </p:cNvPr>
          <p:cNvSpPr>
            <a:spLocks noGrp="1"/>
          </p:cNvSpPr>
          <p:nvPr>
            <p:ph type="title"/>
          </p:nvPr>
        </p:nvSpPr>
        <p:spPr/>
        <p:txBody>
          <a:bodyPr/>
          <a:lstStyle/>
          <a:p>
            <a:r>
              <a:rPr lang="en-US" dirty="0"/>
              <a:t>Future Directions and Improvements</a:t>
            </a:r>
          </a:p>
        </p:txBody>
      </p:sp>
      <p:sp>
        <p:nvSpPr>
          <p:cNvPr id="3" name="Content Placeholder 2">
            <a:extLst>
              <a:ext uri="{FF2B5EF4-FFF2-40B4-BE49-F238E27FC236}">
                <a16:creationId xmlns:a16="http://schemas.microsoft.com/office/drawing/2014/main" id="{6D98C195-2CA0-A624-6C90-0DFCCFED8ABB}"/>
              </a:ext>
            </a:extLst>
          </p:cNvPr>
          <p:cNvSpPr>
            <a:spLocks noGrp="1"/>
          </p:cNvSpPr>
          <p:nvPr>
            <p:ph idx="1"/>
          </p:nvPr>
        </p:nvSpPr>
        <p:spPr/>
        <p:txBody>
          <a:bodyPr/>
          <a:lstStyle/>
          <a:p>
            <a:r>
              <a:rPr lang="en-US" dirty="0"/>
              <a:t>Practical Considerations</a:t>
            </a:r>
          </a:p>
          <a:p>
            <a:pPr lvl="1"/>
            <a:r>
              <a:rPr lang="en-US" dirty="0"/>
              <a:t>Implementation costs vary significantly by intervention type</a:t>
            </a:r>
          </a:p>
          <a:p>
            <a:pPr lvl="1"/>
            <a:r>
              <a:rPr lang="en-US" dirty="0"/>
              <a:t>Schools have varying infrastructure limitations</a:t>
            </a:r>
          </a:p>
          <a:p>
            <a:r>
              <a:rPr lang="en-US" dirty="0"/>
              <a:t>Potential Improvements</a:t>
            </a:r>
          </a:p>
          <a:p>
            <a:pPr lvl="1"/>
            <a:r>
              <a:rPr lang="en-US" dirty="0"/>
              <a:t>Collect student and teacher feedback on noise impact</a:t>
            </a:r>
          </a:p>
          <a:p>
            <a:pPr lvl="1"/>
            <a:r>
              <a:rPr lang="en-US" dirty="0"/>
              <a:t>Track intervention outcomes systematically</a:t>
            </a:r>
          </a:p>
          <a:p>
            <a:r>
              <a:rPr lang="en-US" dirty="0"/>
              <a:t>Future Research</a:t>
            </a:r>
          </a:p>
          <a:p>
            <a:pPr lvl="1"/>
            <a:r>
              <a:rPr lang="en-US" dirty="0"/>
              <a:t>Long-term study of noise reduction interventions</a:t>
            </a:r>
          </a:p>
          <a:p>
            <a:pPr lvl="1"/>
            <a:r>
              <a:rPr lang="en-US" dirty="0"/>
              <a:t>Integration with SONYC’s enhanced sensor network</a:t>
            </a:r>
          </a:p>
          <a:p>
            <a:pPr lvl="1"/>
            <a:r>
              <a:rPr lang="en-US" dirty="0"/>
              <a:t>Cross-city comparisons of urban noise patterns</a:t>
            </a:r>
          </a:p>
        </p:txBody>
      </p:sp>
    </p:spTree>
    <p:extLst>
      <p:ext uri="{BB962C8B-B14F-4D97-AF65-F5344CB8AC3E}">
        <p14:creationId xmlns:p14="http://schemas.microsoft.com/office/powerpoint/2010/main" val="3993867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B5C6B-EAF5-41FF-1C49-010A8A60EBBE}"/>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DA81CFFA-B7BC-8EB0-D506-5C8C30F169DD}"/>
              </a:ext>
            </a:extLst>
          </p:cNvPr>
          <p:cNvSpPr>
            <a:spLocks noGrp="1"/>
          </p:cNvSpPr>
          <p:nvPr>
            <p:ph idx="1"/>
          </p:nvPr>
        </p:nvSpPr>
        <p:spPr/>
        <p:txBody>
          <a:bodyPr/>
          <a:lstStyle/>
          <a:p>
            <a:r>
              <a:rPr lang="en-US" dirty="0"/>
              <a:t>Context</a:t>
            </a:r>
          </a:p>
          <a:p>
            <a:pPr lvl="1"/>
            <a:r>
              <a:rPr lang="en-US" dirty="0"/>
              <a:t>NYC schools operate in a complex urban environment with diverse noise sources</a:t>
            </a:r>
          </a:p>
          <a:p>
            <a:pPr lvl="1"/>
            <a:r>
              <a:rPr lang="en-US" dirty="0"/>
              <a:t>Over 1,800 schools serving 1.1 million students</a:t>
            </a:r>
          </a:p>
          <a:p>
            <a:pPr lvl="1"/>
            <a:r>
              <a:rPr lang="en-US" dirty="0"/>
              <a:t>Previous studies haven't examined different noise types' specific impacts</a:t>
            </a:r>
          </a:p>
          <a:p>
            <a:r>
              <a:rPr lang="en-US" dirty="0"/>
              <a:t>Success Metrics</a:t>
            </a:r>
          </a:p>
          <a:p>
            <a:pPr lvl="1"/>
            <a:r>
              <a:rPr lang="en-US" dirty="0"/>
              <a:t>Model performance (Strong CV score, F1 score, and accuracy)</a:t>
            </a:r>
          </a:p>
          <a:p>
            <a:pPr lvl="1"/>
            <a:r>
              <a:rPr lang="en-US" dirty="0"/>
              <a:t>Identification of most influential noise factors</a:t>
            </a:r>
          </a:p>
          <a:p>
            <a:pPr lvl="1"/>
            <a:r>
              <a:rPr lang="en-US" dirty="0"/>
              <a:t>Clear patterns in noise-achievement relationships</a:t>
            </a:r>
          </a:p>
        </p:txBody>
      </p:sp>
    </p:spTree>
    <p:extLst>
      <p:ext uri="{BB962C8B-B14F-4D97-AF65-F5344CB8AC3E}">
        <p14:creationId xmlns:p14="http://schemas.microsoft.com/office/powerpoint/2010/main" val="4024912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F507D-7656-6A3C-A37B-0D776FC896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3627AA-833F-AC6C-BC5C-7D2D87587128}"/>
              </a:ext>
            </a:extLst>
          </p:cNvPr>
          <p:cNvSpPr>
            <a:spLocks noGrp="1"/>
          </p:cNvSpPr>
          <p:nvPr>
            <p:ph type="title"/>
          </p:nvPr>
        </p:nvSpPr>
        <p:spPr/>
        <p:txBody>
          <a:bodyPr/>
          <a:lstStyle/>
          <a:p>
            <a:r>
              <a:rPr lang="en-US" dirty="0"/>
              <a:t>Project Framework</a:t>
            </a:r>
          </a:p>
        </p:txBody>
      </p:sp>
      <p:sp>
        <p:nvSpPr>
          <p:cNvPr id="3" name="Content Placeholder 2">
            <a:extLst>
              <a:ext uri="{FF2B5EF4-FFF2-40B4-BE49-F238E27FC236}">
                <a16:creationId xmlns:a16="http://schemas.microsoft.com/office/drawing/2014/main" id="{439664DD-FD4C-31DE-AA5A-6091C10F69CA}"/>
              </a:ext>
            </a:extLst>
          </p:cNvPr>
          <p:cNvSpPr>
            <a:spLocks noGrp="1"/>
          </p:cNvSpPr>
          <p:nvPr>
            <p:ph idx="1"/>
          </p:nvPr>
        </p:nvSpPr>
        <p:spPr/>
        <p:txBody>
          <a:bodyPr/>
          <a:lstStyle/>
          <a:p>
            <a:r>
              <a:rPr lang="en-US" dirty="0"/>
              <a:t>Key Stakeholders</a:t>
            </a:r>
          </a:p>
          <a:p>
            <a:pPr lvl="1"/>
            <a:r>
              <a:rPr lang="en-US" dirty="0"/>
              <a:t>School administrators and teachers</a:t>
            </a:r>
          </a:p>
          <a:p>
            <a:pPr lvl="1"/>
            <a:r>
              <a:rPr lang="en-US" dirty="0"/>
              <a:t>Urban planners and policymakers</a:t>
            </a:r>
          </a:p>
          <a:p>
            <a:pPr lvl="1"/>
            <a:r>
              <a:rPr lang="en-US" dirty="0"/>
              <a:t>Department of Education</a:t>
            </a:r>
          </a:p>
          <a:p>
            <a:pPr lvl="1"/>
            <a:r>
              <a:rPr lang="en-US" dirty="0"/>
              <a:t>Students and Families</a:t>
            </a:r>
          </a:p>
          <a:p>
            <a:r>
              <a:rPr lang="en-US" dirty="0"/>
              <a:t>Project Constraints</a:t>
            </a:r>
          </a:p>
          <a:p>
            <a:pPr lvl="1"/>
            <a:r>
              <a:rPr lang="en-US" dirty="0"/>
              <a:t>Availability of recent historical data only</a:t>
            </a:r>
          </a:p>
          <a:p>
            <a:pPr lvl="1"/>
            <a:r>
              <a:rPr lang="en-US" dirty="0"/>
              <a:t>Environmental factors beyond our control (weather, construction, events)</a:t>
            </a:r>
          </a:p>
          <a:p>
            <a:pPr lvl="1"/>
            <a:r>
              <a:rPr lang="en-US" dirty="0"/>
              <a:t>Cannot establish direct causation; only correlation</a:t>
            </a:r>
          </a:p>
        </p:txBody>
      </p:sp>
    </p:spTree>
    <p:extLst>
      <p:ext uri="{BB962C8B-B14F-4D97-AF65-F5344CB8AC3E}">
        <p14:creationId xmlns:p14="http://schemas.microsoft.com/office/powerpoint/2010/main" val="1444415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FB1F6-4E72-562E-D98B-8789BC03C5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95930C-876E-535C-74F6-99173FA10B2C}"/>
              </a:ext>
            </a:extLst>
          </p:cNvPr>
          <p:cNvSpPr>
            <a:spLocks noGrp="1"/>
          </p:cNvSpPr>
          <p:nvPr>
            <p:ph type="title"/>
          </p:nvPr>
        </p:nvSpPr>
        <p:spPr/>
        <p:txBody>
          <a:bodyPr/>
          <a:lstStyle/>
          <a:p>
            <a:r>
              <a:rPr lang="en-US"/>
              <a:t>Datasets Used</a:t>
            </a:r>
            <a:endParaRPr lang="en-US" dirty="0"/>
          </a:p>
        </p:txBody>
      </p:sp>
      <p:sp>
        <p:nvSpPr>
          <p:cNvPr id="3" name="Content Placeholder 2">
            <a:extLst>
              <a:ext uri="{FF2B5EF4-FFF2-40B4-BE49-F238E27FC236}">
                <a16:creationId xmlns:a16="http://schemas.microsoft.com/office/drawing/2014/main" id="{61B2B060-A524-20EF-D43D-4D0C940C3F3E}"/>
              </a:ext>
            </a:extLst>
          </p:cNvPr>
          <p:cNvSpPr>
            <a:spLocks noGrp="1"/>
          </p:cNvSpPr>
          <p:nvPr>
            <p:ph idx="1"/>
          </p:nvPr>
        </p:nvSpPr>
        <p:spPr/>
        <p:txBody>
          <a:bodyPr/>
          <a:lstStyle/>
          <a:p>
            <a:r>
              <a:rPr lang="en-US" dirty="0"/>
              <a:t>Sounds of New York City (SONYC) Dataset</a:t>
            </a:r>
          </a:p>
          <a:p>
            <a:pPr lvl="1"/>
            <a:r>
              <a:rPr lang="en-US" dirty="0"/>
              <a:t>Acoustic data for over 18,000 annotated sound recordings taken in NYC between 2016 and 2019 with associated spatiotemporal metadata</a:t>
            </a:r>
          </a:p>
          <a:p>
            <a:pPr lvl="1"/>
            <a:r>
              <a:rPr lang="en-US" dirty="0"/>
              <a:t>Project run by New York University and made possible by volunteers</a:t>
            </a:r>
          </a:p>
          <a:p>
            <a:pPr lvl="1"/>
            <a:r>
              <a:rPr lang="en-US" dirty="0"/>
              <a:t>Each sound is classified into one of 8 different categories</a:t>
            </a:r>
          </a:p>
          <a:p>
            <a:r>
              <a:rPr lang="en-US" dirty="0"/>
              <a:t>New York City Public Schools Performance Data</a:t>
            </a:r>
          </a:p>
          <a:p>
            <a:pPr lvl="1"/>
            <a:r>
              <a:rPr lang="en-US" dirty="0"/>
              <a:t>School quality reports from grades K-8 and high school</a:t>
            </a:r>
          </a:p>
          <a:p>
            <a:pPr lvl="1"/>
            <a:r>
              <a:rPr lang="en-US" dirty="0"/>
              <a:t>Used reports for academic years 2016-17 through 2018-19</a:t>
            </a:r>
          </a:p>
          <a:p>
            <a:r>
              <a:rPr lang="en-US" dirty="0"/>
              <a:t>NYC Open Data School Point Locations</a:t>
            </a:r>
          </a:p>
          <a:p>
            <a:pPr lvl="1"/>
            <a:r>
              <a:rPr lang="en-US" dirty="0"/>
              <a:t>ESRI shapefile with each school’s coordinates</a:t>
            </a:r>
          </a:p>
          <a:p>
            <a:pPr lvl="1"/>
            <a:endParaRPr lang="en-US" dirty="0"/>
          </a:p>
        </p:txBody>
      </p:sp>
    </p:spTree>
    <p:extLst>
      <p:ext uri="{BB962C8B-B14F-4D97-AF65-F5344CB8AC3E}">
        <p14:creationId xmlns:p14="http://schemas.microsoft.com/office/powerpoint/2010/main" val="2183934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22361-EB05-CF9E-9EF9-2281B0BF7A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ED6D9A-E5C1-A223-3EA0-A8BF325B7ACB}"/>
              </a:ext>
            </a:extLst>
          </p:cNvPr>
          <p:cNvSpPr>
            <a:spLocks noGrp="1"/>
          </p:cNvSpPr>
          <p:nvPr>
            <p:ph type="title"/>
          </p:nvPr>
        </p:nvSpPr>
        <p:spPr/>
        <p:txBody>
          <a:bodyPr/>
          <a:lstStyle/>
          <a:p>
            <a:r>
              <a:rPr lang="en-US" dirty="0"/>
              <a:t>Data Wrangling and Key Takeaways</a:t>
            </a:r>
          </a:p>
        </p:txBody>
      </p:sp>
      <p:sp>
        <p:nvSpPr>
          <p:cNvPr id="3" name="Content Placeholder 2">
            <a:extLst>
              <a:ext uri="{FF2B5EF4-FFF2-40B4-BE49-F238E27FC236}">
                <a16:creationId xmlns:a16="http://schemas.microsoft.com/office/drawing/2014/main" id="{202370A0-53A1-4677-25B7-F73C7DDDFE8D}"/>
              </a:ext>
            </a:extLst>
          </p:cNvPr>
          <p:cNvSpPr>
            <a:spLocks noGrp="1"/>
          </p:cNvSpPr>
          <p:nvPr>
            <p:ph idx="1"/>
          </p:nvPr>
        </p:nvSpPr>
        <p:spPr/>
        <p:txBody>
          <a:bodyPr/>
          <a:lstStyle/>
          <a:p>
            <a:r>
              <a:rPr lang="en-US" dirty="0"/>
              <a:t>Combined data from three distinct sources</a:t>
            </a:r>
          </a:p>
          <a:p>
            <a:r>
              <a:rPr lang="en-US" dirty="0"/>
              <a:t>SONYC dataset’s 23 sound classes were aggregated into broader categories</a:t>
            </a:r>
          </a:p>
          <a:p>
            <a:r>
              <a:rPr lang="en-US" dirty="0"/>
              <a:t>Addressed data quality through temporal alignment, spatial validation, and consistency checks</a:t>
            </a:r>
          </a:p>
        </p:txBody>
      </p:sp>
    </p:spTree>
    <p:extLst>
      <p:ext uri="{BB962C8B-B14F-4D97-AF65-F5344CB8AC3E}">
        <p14:creationId xmlns:p14="http://schemas.microsoft.com/office/powerpoint/2010/main" val="4097698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4D162-D605-4DB9-95AE-05442501DC80}"/>
            </a:ext>
          </a:extLst>
        </p:cNvPr>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E63E7CAF-F407-B661-6B73-D3F9FB20D8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677" y="0"/>
            <a:ext cx="6852646" cy="6858000"/>
          </a:xfrm>
          <a:prstGeom prst="rect">
            <a:avLst/>
          </a:prstGeom>
        </p:spPr>
      </p:pic>
    </p:spTree>
    <p:extLst>
      <p:ext uri="{BB962C8B-B14F-4D97-AF65-F5344CB8AC3E}">
        <p14:creationId xmlns:p14="http://schemas.microsoft.com/office/powerpoint/2010/main" val="2434781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4EBC5-7EA3-17F3-6116-ECE0C3EB63DC}"/>
            </a:ext>
          </a:extLst>
        </p:cNvPr>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103D5F5A-750F-A2D3-0A66-EB6B1EB8E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693" y="0"/>
            <a:ext cx="7622614" cy="6858000"/>
          </a:xfrm>
          <a:prstGeom prst="rect">
            <a:avLst/>
          </a:prstGeom>
        </p:spPr>
      </p:pic>
    </p:spTree>
    <p:extLst>
      <p:ext uri="{BB962C8B-B14F-4D97-AF65-F5344CB8AC3E}">
        <p14:creationId xmlns:p14="http://schemas.microsoft.com/office/powerpoint/2010/main" val="787457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C455F-9599-4F5A-7053-7DF0DAADD390}"/>
            </a:ext>
          </a:extLst>
        </p:cNvPr>
        <p:cNvGrpSpPr/>
        <p:nvPr/>
      </p:nvGrpSpPr>
      <p:grpSpPr>
        <a:xfrm>
          <a:off x="0" y="0"/>
          <a:ext cx="0" cy="0"/>
          <a:chOff x="0" y="0"/>
          <a:chExt cx="0" cy="0"/>
        </a:xfrm>
      </p:grpSpPr>
      <p:pic>
        <p:nvPicPr>
          <p:cNvPr id="6" name="Picture 5" descr="A map of a sensor location&#10;&#10;Description automatically generated">
            <a:extLst>
              <a:ext uri="{FF2B5EF4-FFF2-40B4-BE49-F238E27FC236}">
                <a16:creationId xmlns:a16="http://schemas.microsoft.com/office/drawing/2014/main" id="{EF4685D5-4652-666A-6D9A-F2E7100B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326" y="0"/>
            <a:ext cx="7619347" cy="6858000"/>
          </a:xfrm>
          <a:prstGeom prst="rect">
            <a:avLst/>
          </a:prstGeom>
        </p:spPr>
      </p:pic>
    </p:spTree>
    <p:extLst>
      <p:ext uri="{BB962C8B-B14F-4D97-AF65-F5344CB8AC3E}">
        <p14:creationId xmlns:p14="http://schemas.microsoft.com/office/powerpoint/2010/main" val="2125211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8D96E-5289-2267-7FF4-50EB7DBBBD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0B242E-9FF5-DDA5-F4CD-4E7ECA017B45}"/>
              </a:ext>
            </a:extLst>
          </p:cNvPr>
          <p:cNvSpPr>
            <a:spLocks noGrp="1"/>
          </p:cNvSpPr>
          <p:nvPr>
            <p:ph type="title"/>
          </p:nvPr>
        </p:nvSpPr>
        <p:spPr/>
        <p:txBody>
          <a:bodyPr/>
          <a:lstStyle/>
          <a:p>
            <a:r>
              <a:rPr lang="en-US" dirty="0"/>
              <a:t>Exploratory Data Analysis and Key Findings</a:t>
            </a:r>
          </a:p>
        </p:txBody>
      </p:sp>
      <p:sp>
        <p:nvSpPr>
          <p:cNvPr id="3" name="Content Placeholder 2">
            <a:extLst>
              <a:ext uri="{FF2B5EF4-FFF2-40B4-BE49-F238E27FC236}">
                <a16:creationId xmlns:a16="http://schemas.microsoft.com/office/drawing/2014/main" id="{0D83595D-62EF-9A12-2DA5-48AE9623ACD7}"/>
              </a:ext>
            </a:extLst>
          </p:cNvPr>
          <p:cNvSpPr>
            <a:spLocks noGrp="1"/>
          </p:cNvSpPr>
          <p:nvPr>
            <p:ph idx="1"/>
          </p:nvPr>
        </p:nvSpPr>
        <p:spPr/>
        <p:txBody>
          <a:bodyPr/>
          <a:lstStyle/>
          <a:p>
            <a:r>
              <a:rPr lang="en-US" dirty="0"/>
              <a:t>How much does school achievement vary based on noise exposure? </a:t>
            </a:r>
          </a:p>
          <a:p>
            <a:r>
              <a:rPr lang="en-US" dirty="0"/>
              <a:t>Which sounds are most strongly associated with variation in school achievement?</a:t>
            </a:r>
          </a:p>
        </p:txBody>
      </p:sp>
    </p:spTree>
    <p:extLst>
      <p:ext uri="{BB962C8B-B14F-4D97-AF65-F5344CB8AC3E}">
        <p14:creationId xmlns:p14="http://schemas.microsoft.com/office/powerpoint/2010/main" val="42218132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181</TotalTime>
  <Words>3066</Words>
  <Application>Microsoft Office PowerPoint</Application>
  <PresentationFormat>Widescreen</PresentationFormat>
  <Paragraphs>344</Paragraphs>
  <Slides>19</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Aptos</vt:lpstr>
      <vt:lpstr>Aptos Display</vt:lpstr>
      <vt:lpstr>Arial</vt:lpstr>
      <vt:lpstr>Office Theme</vt:lpstr>
      <vt:lpstr>Urban Noise and Educational Outcomes</vt:lpstr>
      <vt:lpstr>Project Overview</vt:lpstr>
      <vt:lpstr>Project Framework</vt:lpstr>
      <vt:lpstr>Datasets Used</vt:lpstr>
      <vt:lpstr>Data Wrangling and Key Takeaways</vt:lpstr>
      <vt:lpstr>PowerPoint Presentation</vt:lpstr>
      <vt:lpstr>PowerPoint Presentation</vt:lpstr>
      <vt:lpstr>PowerPoint Presentation</vt:lpstr>
      <vt:lpstr>Exploratory Data Analysis and Key Findings</vt:lpstr>
      <vt:lpstr>PowerPoint Presentation</vt:lpstr>
      <vt:lpstr>PowerPoint Presentation</vt:lpstr>
      <vt:lpstr>Exploratory Data Analysis and Key Findings</vt:lpstr>
      <vt:lpstr>Exploratory Data Analysis and Key Findings</vt:lpstr>
      <vt:lpstr>PowerPoint Presentation</vt:lpstr>
      <vt:lpstr>Modeling</vt:lpstr>
      <vt:lpstr>PowerPoint Presentation</vt:lpstr>
      <vt:lpstr>Analysis Results</vt:lpstr>
      <vt:lpstr>Recommendations</vt:lpstr>
      <vt:lpstr>Future Directions and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Emily Aiken</dc:creator>
  <cp:lastModifiedBy>Emily Aiken</cp:lastModifiedBy>
  <cp:revision>10</cp:revision>
  <dcterms:created xsi:type="dcterms:W3CDTF">2025-01-10T19:53:25Z</dcterms:created>
  <dcterms:modified xsi:type="dcterms:W3CDTF">2025-01-10T22:55:20Z</dcterms:modified>
</cp:coreProperties>
</file>